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314" r:id="rId3"/>
    <p:sldId id="313" r:id="rId4"/>
    <p:sldId id="349" r:id="rId5"/>
    <p:sldId id="326" r:id="rId6"/>
    <p:sldId id="350" r:id="rId7"/>
    <p:sldId id="311" r:id="rId8"/>
    <p:sldId id="322" r:id="rId9"/>
    <p:sldId id="330" r:id="rId10"/>
    <p:sldId id="353" r:id="rId11"/>
    <p:sldId id="324" r:id="rId12"/>
    <p:sldId id="325" r:id="rId13"/>
    <p:sldId id="327" r:id="rId14"/>
    <p:sldId id="328" r:id="rId15"/>
    <p:sldId id="331" r:id="rId16"/>
    <p:sldId id="332" r:id="rId17"/>
    <p:sldId id="333" r:id="rId18"/>
    <p:sldId id="334" r:id="rId19"/>
    <p:sldId id="335" r:id="rId20"/>
    <p:sldId id="336" r:id="rId21"/>
    <p:sldId id="316" r:id="rId22"/>
    <p:sldId id="315" r:id="rId23"/>
    <p:sldId id="318" r:id="rId24"/>
    <p:sldId id="337" r:id="rId25"/>
    <p:sldId id="319" r:id="rId26"/>
    <p:sldId id="320" r:id="rId27"/>
    <p:sldId id="321" r:id="rId28"/>
    <p:sldId id="338" r:id="rId29"/>
    <p:sldId id="340" r:id="rId30"/>
    <p:sldId id="339" r:id="rId31"/>
    <p:sldId id="342" r:id="rId32"/>
    <p:sldId id="343" r:id="rId33"/>
    <p:sldId id="344" r:id="rId34"/>
    <p:sldId id="345" r:id="rId35"/>
    <p:sldId id="347" r:id="rId36"/>
    <p:sldId id="346" r:id="rId37"/>
    <p:sldId id="352"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C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431"/>
  </p:normalViewPr>
  <p:slideViewPr>
    <p:cSldViewPr snapToGrid="0" snapToObjects="1">
      <p:cViewPr varScale="1">
        <p:scale>
          <a:sx n="100" d="100"/>
          <a:sy n="100" d="100"/>
        </p:scale>
        <p:origin x="93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3864"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650A0-16DE-8C4C-BB6E-43BADECC8720}" type="datetimeFigureOut">
              <a:rPr kumimoji="1" lang="zh-CN" altLang="en-US" smtClean="0"/>
              <a:t>2022/9/15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67D53-2543-E847-9D7A-2713224CDE23}" type="slidenum">
              <a:rPr kumimoji="1" lang="zh-CN" altLang="en-US" smtClean="0"/>
              <a:t>‹#›</a:t>
            </a:fld>
            <a:endParaRPr kumimoji="1" lang="zh-CN" altLang="en-US"/>
          </a:p>
        </p:txBody>
      </p:sp>
    </p:spTree>
    <p:extLst>
      <p:ext uri="{BB962C8B-B14F-4D97-AF65-F5344CB8AC3E}">
        <p14:creationId xmlns:p14="http://schemas.microsoft.com/office/powerpoint/2010/main" val="2537957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E767D53-2543-E847-9D7A-2713224CDE23}" type="slidenum">
              <a:rPr kumimoji="1" lang="zh-CN" altLang="en-US" smtClean="0"/>
              <a:t>1</a:t>
            </a:fld>
            <a:endParaRPr kumimoji="1" lang="zh-CN" altLang="en-US"/>
          </a:p>
        </p:txBody>
      </p:sp>
    </p:spTree>
    <p:extLst>
      <p:ext uri="{BB962C8B-B14F-4D97-AF65-F5344CB8AC3E}">
        <p14:creationId xmlns:p14="http://schemas.microsoft.com/office/powerpoint/2010/main" val="3934293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如果用</a:t>
            </a:r>
            <a:r>
              <a:rPr lang="en-US" altLang="zh-CN" dirty="0" smtClean="0"/>
              <a:t>word </a:t>
            </a:r>
            <a:r>
              <a:rPr lang="en-US" altLang="zh-CN" dirty="0" err="1" smtClean="0"/>
              <a:t>embeeding</a:t>
            </a:r>
            <a:r>
              <a:rPr lang="en-US" altLang="zh-CN" dirty="0" smtClean="0"/>
              <a:t> </a:t>
            </a:r>
            <a:r>
              <a:rPr lang="zh-CN" altLang="en-US" dirty="0" smtClean="0"/>
              <a:t>不能分辨 哪个</a:t>
            </a:r>
            <a:r>
              <a:rPr lang="en-US" altLang="zh-CN" dirty="0" smtClean="0"/>
              <a:t>girl</a:t>
            </a:r>
            <a:r>
              <a:rPr lang="zh-CN" altLang="en-US" dirty="0" smtClean="0"/>
              <a:t>。</a:t>
            </a:r>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12</a:t>
            </a:fld>
            <a:endParaRPr kumimoji="1" lang="zh-CN" altLang="en-US"/>
          </a:p>
        </p:txBody>
      </p:sp>
    </p:spTree>
    <p:extLst>
      <p:ext uri="{BB962C8B-B14F-4D97-AF65-F5344CB8AC3E}">
        <p14:creationId xmlns:p14="http://schemas.microsoft.com/office/powerpoint/2010/main" val="1379596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如果用</a:t>
            </a:r>
            <a:r>
              <a:rPr lang="en-US" altLang="zh-CN" dirty="0" smtClean="0"/>
              <a:t>word </a:t>
            </a:r>
            <a:r>
              <a:rPr lang="en-US" altLang="zh-CN" dirty="0" err="1" smtClean="0"/>
              <a:t>embeeding</a:t>
            </a:r>
            <a:r>
              <a:rPr lang="en-US" altLang="zh-CN" dirty="0" smtClean="0"/>
              <a:t> </a:t>
            </a:r>
            <a:r>
              <a:rPr lang="zh-CN" altLang="en-US" dirty="0" smtClean="0"/>
              <a:t>不能分辨 哪个</a:t>
            </a:r>
            <a:r>
              <a:rPr lang="en-US" altLang="zh-CN" dirty="0" smtClean="0"/>
              <a:t>girl</a:t>
            </a:r>
            <a:r>
              <a:rPr lang="zh-CN" altLang="en-US" dirty="0" smtClean="0"/>
              <a:t>。所以利用短语上下文级别的特征。</a:t>
            </a:r>
            <a:endParaRPr lang="en-US" altLang="zh-CN" dirty="0" smtClean="0"/>
          </a:p>
          <a:p>
            <a:r>
              <a:rPr lang="en-US" altLang="zh-CN" dirty="0" err="1" smtClean="0"/>
              <a:t>D_dot</a:t>
            </a:r>
            <a:r>
              <a:rPr lang="en-US" altLang="zh-CN" baseline="0" dirty="0" smtClean="0"/>
              <a:t> </a:t>
            </a:r>
            <a:r>
              <a:rPr lang="zh-CN" altLang="en-US" baseline="0" dirty="0" smtClean="0"/>
              <a:t>衡量文本实体和视觉</a:t>
            </a:r>
            <a:r>
              <a:rPr lang="en-US" altLang="zh-CN" baseline="0" dirty="0" smtClean="0"/>
              <a:t>region</a:t>
            </a:r>
            <a:r>
              <a:rPr lang="zh-CN" altLang="en-US" baseline="0" dirty="0" smtClean="0"/>
              <a:t>的相似性， 利用 </a:t>
            </a:r>
            <a:r>
              <a:rPr lang="en-US" altLang="zh-CN" baseline="0" dirty="0" err="1" smtClean="0"/>
              <a:t>softmax</a:t>
            </a:r>
            <a:r>
              <a:rPr lang="zh-CN" altLang="en-US" baseline="0" dirty="0" smtClean="0"/>
              <a:t>得到 </a:t>
            </a:r>
            <a:r>
              <a:rPr lang="en-US" altLang="zh-CN" baseline="0" dirty="0" smtClean="0"/>
              <a:t>attention</a:t>
            </a:r>
            <a:r>
              <a:rPr lang="zh-CN" altLang="en-US" baseline="0" dirty="0" smtClean="0"/>
              <a:t>矩阵。 通过选择每行最大值得到 </a:t>
            </a:r>
            <a:r>
              <a:rPr lang="en-US" altLang="zh-CN" baseline="0" dirty="0" smtClean="0"/>
              <a:t>g_0.</a:t>
            </a:r>
          </a:p>
          <a:p>
            <a:endParaRPr lang="en-US" altLang="zh-CN" baseline="0" dirty="0" smtClean="0"/>
          </a:p>
          <a:p>
            <a:r>
              <a:rPr lang="zh-CN" altLang="en-US" baseline="0" dirty="0" smtClean="0"/>
              <a:t>用文本的 </a:t>
            </a:r>
            <a:r>
              <a:rPr lang="en-US" altLang="zh-CN" baseline="0" dirty="0" smtClean="0"/>
              <a:t>object subject one-hot</a:t>
            </a:r>
            <a:r>
              <a:rPr lang="zh-CN" altLang="en-US" baseline="0" dirty="0" smtClean="0"/>
              <a:t>表示当做监督信号去学习这些</a:t>
            </a:r>
            <a:r>
              <a:rPr lang="en-US" altLang="zh-CN" baseline="0" dirty="0" smtClean="0"/>
              <a:t>region </a:t>
            </a:r>
            <a:r>
              <a:rPr lang="zh-CN" altLang="en-US" baseline="0" dirty="0" smtClean="0"/>
              <a:t>分类。 首先聚合图像级别的数据</a:t>
            </a:r>
            <a:r>
              <a:rPr lang="en-US" altLang="zh-CN" baseline="0" dirty="0" smtClean="0"/>
              <a:t>feature</a:t>
            </a:r>
            <a:r>
              <a:rPr lang="zh-CN" altLang="en-US" baseline="0" dirty="0" smtClean="0"/>
              <a:t>。 </a:t>
            </a:r>
            <a:r>
              <a:rPr lang="en-US" altLang="zh-CN" baseline="0" dirty="0" smtClean="0"/>
              <a:t>Grounding module </a:t>
            </a:r>
            <a:r>
              <a:rPr lang="zh-CN" altLang="en-US" baseline="0" dirty="0" smtClean="0"/>
              <a:t>单独</a:t>
            </a:r>
            <a:r>
              <a:rPr lang="zh-CN" altLang="en-US" baseline="0" smtClean="0"/>
              <a:t>训练。  最后是分类损失。</a:t>
            </a:r>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13</a:t>
            </a:fld>
            <a:endParaRPr kumimoji="1" lang="zh-CN" altLang="en-US"/>
          </a:p>
        </p:txBody>
      </p:sp>
    </p:spTree>
    <p:extLst>
      <p:ext uri="{BB962C8B-B14F-4D97-AF65-F5344CB8AC3E}">
        <p14:creationId xmlns:p14="http://schemas.microsoft.com/office/powerpoint/2010/main" val="200239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首先提取实例级别的标签。</a:t>
            </a:r>
            <a:endParaRPr lang="en-US" altLang="zh-CN" dirty="0" smtClean="0"/>
          </a:p>
          <a:p>
            <a:endParaRPr lang="en-US" altLang="zh-CN" dirty="0" smtClean="0"/>
          </a:p>
          <a:p>
            <a:r>
              <a:rPr lang="zh-CN" altLang="en-US" dirty="0" smtClean="0"/>
              <a:t>基于这些</a:t>
            </a:r>
            <a:r>
              <a:rPr lang="en-US" altLang="zh-CN" dirty="0" smtClean="0"/>
              <a:t>label</a:t>
            </a:r>
            <a:r>
              <a:rPr lang="zh-CN" altLang="en-US" dirty="0" smtClean="0"/>
              <a:t>预测实例级的标签。 三个预测头：</a:t>
            </a:r>
            <a:r>
              <a:rPr lang="en-US" altLang="zh-CN" dirty="0" smtClean="0"/>
              <a:t>object </a:t>
            </a:r>
            <a:r>
              <a:rPr lang="zh-CN" altLang="en-US" dirty="0" smtClean="0"/>
              <a:t>头 ，主语</a:t>
            </a:r>
            <a:r>
              <a:rPr lang="en-US" altLang="zh-CN" dirty="0" smtClean="0"/>
              <a:t>-</a:t>
            </a:r>
            <a:r>
              <a:rPr lang="zh-CN" altLang="en-US" dirty="0" smtClean="0"/>
              <a:t>关系， 关系</a:t>
            </a:r>
            <a:r>
              <a:rPr lang="en-US" altLang="zh-CN" dirty="0" smtClean="0"/>
              <a:t>-</a:t>
            </a:r>
            <a:r>
              <a:rPr lang="zh-CN" altLang="en-US" dirty="0" smtClean="0"/>
              <a:t>宾语头。利用 </a:t>
            </a:r>
            <a:r>
              <a:rPr lang="en-US" altLang="zh-CN" dirty="0" smtClean="0"/>
              <a:t>cross-entropy</a:t>
            </a:r>
          </a:p>
          <a:p>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14</a:t>
            </a:fld>
            <a:endParaRPr kumimoji="1" lang="zh-CN" altLang="en-US"/>
          </a:p>
        </p:txBody>
      </p:sp>
    </p:spTree>
    <p:extLst>
      <p:ext uri="{BB962C8B-B14F-4D97-AF65-F5344CB8AC3E}">
        <p14:creationId xmlns:p14="http://schemas.microsoft.com/office/powerpoint/2010/main" val="3798462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如果用</a:t>
            </a:r>
            <a:r>
              <a:rPr lang="en-US" altLang="zh-CN" dirty="0" smtClean="0"/>
              <a:t>word </a:t>
            </a:r>
            <a:r>
              <a:rPr lang="en-US" altLang="zh-CN" dirty="0" err="1" smtClean="0"/>
              <a:t>embeeding</a:t>
            </a:r>
            <a:r>
              <a:rPr lang="en-US" altLang="zh-CN" dirty="0" smtClean="0"/>
              <a:t> </a:t>
            </a:r>
            <a:r>
              <a:rPr lang="zh-CN" altLang="en-US" dirty="0" smtClean="0"/>
              <a:t>不能分辨 哪个</a:t>
            </a:r>
            <a:r>
              <a:rPr lang="en-US" altLang="zh-CN" dirty="0" smtClean="0"/>
              <a:t>girl</a:t>
            </a:r>
            <a:r>
              <a:rPr lang="zh-CN" altLang="en-US" dirty="0" smtClean="0"/>
              <a:t>。</a:t>
            </a:r>
            <a:endParaRPr lang="en-US" altLang="zh-CN" dirty="0" smtClean="0"/>
          </a:p>
          <a:p>
            <a:endParaRPr lang="en-US" altLang="zh-CN"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15</a:t>
            </a:fld>
            <a:endParaRPr kumimoji="1" lang="zh-CN" altLang="en-US"/>
          </a:p>
        </p:txBody>
      </p:sp>
    </p:spTree>
    <p:extLst>
      <p:ext uri="{BB962C8B-B14F-4D97-AF65-F5344CB8AC3E}">
        <p14:creationId xmlns:p14="http://schemas.microsoft.com/office/powerpoint/2010/main" val="120270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VG</a:t>
            </a:r>
            <a:r>
              <a:rPr lang="zh-CN" altLang="en-US" dirty="0" smtClean="0"/>
              <a:t>测试集，</a:t>
            </a:r>
            <a:r>
              <a:rPr lang="en-US" altLang="zh-CN" dirty="0" smtClean="0"/>
              <a:t>VG</a:t>
            </a:r>
            <a:r>
              <a:rPr lang="zh-CN" altLang="en-US" dirty="0" smtClean="0"/>
              <a:t>测试集是有</a:t>
            </a:r>
            <a:r>
              <a:rPr lang="en-US" altLang="zh-CN" dirty="0" err="1" smtClean="0"/>
              <a:t>bbox</a:t>
            </a:r>
            <a:r>
              <a:rPr lang="zh-CN" altLang="en-US" dirty="0" smtClean="0"/>
              <a:t>真值的，并且能从目标检测器中获取到</a:t>
            </a:r>
            <a:r>
              <a:rPr lang="en-US" altLang="zh-CN" dirty="0" err="1" smtClean="0"/>
              <a:t>Bbox</a:t>
            </a:r>
            <a:r>
              <a:rPr lang="zh-CN" altLang="en-US" smtClean="0"/>
              <a:t>的输出。</a:t>
            </a:r>
            <a:endParaRPr lang="zh-CN" altLang="en-US"/>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16</a:t>
            </a:fld>
            <a:endParaRPr kumimoji="1" lang="zh-CN" altLang="en-US"/>
          </a:p>
        </p:txBody>
      </p:sp>
    </p:spTree>
    <p:extLst>
      <p:ext uri="{BB962C8B-B14F-4D97-AF65-F5344CB8AC3E}">
        <p14:creationId xmlns:p14="http://schemas.microsoft.com/office/powerpoint/2010/main" val="1561626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超过所有弱监督的方法，并且超过部分用全监督的方法。</a:t>
            </a:r>
            <a:r>
              <a:rPr lang="en-US" altLang="zh-CN" dirty="0" smtClean="0"/>
              <a:t>IMP</a:t>
            </a:r>
            <a:r>
              <a:rPr lang="zh-CN" altLang="en-US" dirty="0" smtClean="0"/>
              <a:t>。</a:t>
            </a:r>
            <a:endParaRPr lang="en-US" altLang="zh-CN" dirty="0" smtClean="0"/>
          </a:p>
          <a:p>
            <a:endParaRPr lang="en-US" altLang="zh-CN" dirty="0" smtClean="0"/>
          </a:p>
          <a:p>
            <a:r>
              <a:rPr lang="zh-CN" altLang="en-US" dirty="0" smtClean="0"/>
              <a:t>同样在全监督的方式下这些模块同样起作用。</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17</a:t>
            </a:fld>
            <a:endParaRPr kumimoji="1" lang="zh-CN" altLang="en-US"/>
          </a:p>
        </p:txBody>
      </p:sp>
    </p:spTree>
    <p:extLst>
      <p:ext uri="{BB962C8B-B14F-4D97-AF65-F5344CB8AC3E}">
        <p14:creationId xmlns:p14="http://schemas.microsoft.com/office/powerpoint/2010/main" val="126379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比较在</a:t>
            </a:r>
            <a:r>
              <a:rPr lang="en-US" altLang="zh-CN" dirty="0" smtClean="0"/>
              <a:t>VG</a:t>
            </a:r>
            <a:r>
              <a:rPr lang="zh-CN" altLang="en-US" dirty="0" smtClean="0"/>
              <a:t>数据集和</a:t>
            </a:r>
            <a:r>
              <a:rPr lang="en-US" altLang="zh-CN" dirty="0" smtClean="0"/>
              <a:t>COCO</a:t>
            </a:r>
            <a:r>
              <a:rPr lang="zh-CN" altLang="en-US" dirty="0" smtClean="0"/>
              <a:t>数据集下的设置。</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18</a:t>
            </a:fld>
            <a:endParaRPr kumimoji="1" lang="zh-CN" altLang="en-US"/>
          </a:p>
        </p:txBody>
      </p:sp>
    </p:spTree>
    <p:extLst>
      <p:ext uri="{BB962C8B-B14F-4D97-AF65-F5344CB8AC3E}">
        <p14:creationId xmlns:p14="http://schemas.microsoft.com/office/powerpoint/2010/main" val="3927556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短语上下文可以帮助准确的定位到 </a:t>
            </a:r>
            <a:r>
              <a:rPr lang="en-US" altLang="zh-CN" dirty="0" smtClean="0"/>
              <a:t>man;  </a:t>
            </a:r>
          </a:p>
          <a:p>
            <a:r>
              <a:rPr lang="en-US" altLang="zh-CN" dirty="0" smtClean="0"/>
              <a:t>Sequential</a:t>
            </a:r>
            <a:r>
              <a:rPr lang="en-US" altLang="zh-CN" baseline="0" dirty="0" smtClean="0"/>
              <a:t> context </a:t>
            </a:r>
            <a:r>
              <a:rPr lang="zh-CN" altLang="en-US" baseline="0" dirty="0" smtClean="0"/>
              <a:t>的作用： </a:t>
            </a:r>
            <a:r>
              <a:rPr lang="en-US" altLang="zh-CN" baseline="0" dirty="0" smtClean="0"/>
              <a:t>plate on pizza</a:t>
            </a:r>
            <a:r>
              <a:rPr lang="zh-CN" altLang="en-US" baseline="0" dirty="0" smtClean="0"/>
              <a:t>不合理；经过</a:t>
            </a:r>
            <a:r>
              <a:rPr lang="en-US" altLang="zh-CN" dirty="0" smtClean="0"/>
              <a:t>Sequential</a:t>
            </a:r>
            <a:r>
              <a:rPr lang="en-US" altLang="zh-CN" baseline="0" dirty="0" smtClean="0"/>
              <a:t> context </a:t>
            </a:r>
            <a:r>
              <a:rPr lang="zh-CN" altLang="en-US" baseline="0" dirty="0" smtClean="0"/>
              <a:t>之后修正为 </a:t>
            </a:r>
            <a:r>
              <a:rPr lang="en-US" altLang="zh-CN" baseline="0" dirty="0" smtClean="0"/>
              <a:t>plate under pizza.</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19</a:t>
            </a:fld>
            <a:endParaRPr kumimoji="1" lang="zh-CN" altLang="en-US"/>
          </a:p>
        </p:txBody>
      </p:sp>
    </p:spTree>
    <p:extLst>
      <p:ext uri="{BB962C8B-B14F-4D97-AF65-F5344CB8AC3E}">
        <p14:creationId xmlns:p14="http://schemas.microsoft.com/office/powerpoint/2010/main" val="1669813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20</a:t>
            </a:fld>
            <a:endParaRPr kumimoji="1" lang="zh-CN" altLang="en-US"/>
          </a:p>
        </p:txBody>
      </p:sp>
    </p:spTree>
    <p:extLst>
      <p:ext uri="{BB962C8B-B14F-4D97-AF65-F5344CB8AC3E}">
        <p14:creationId xmlns:p14="http://schemas.microsoft.com/office/powerpoint/2010/main" val="3058433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威斯康辛大学的 </a:t>
            </a:r>
            <a:r>
              <a:rPr lang="en-US" altLang="zh-CN" sz="1200" b="0" i="0" kern="1200" dirty="0" smtClean="0">
                <a:solidFill>
                  <a:schemeClr val="tx1"/>
                </a:solidFill>
                <a:effectLst/>
                <a:latin typeface="+mn-lt"/>
                <a:ea typeface="+mn-ea"/>
                <a:cs typeface="+mn-cs"/>
              </a:rPr>
              <a:t>YIWU </a:t>
            </a:r>
            <a:r>
              <a:rPr lang="en-US" altLang="zh-CN" sz="1200" b="0" i="0" kern="1200" dirty="0" err="1" smtClean="0">
                <a:solidFill>
                  <a:schemeClr val="tx1"/>
                </a:solidFill>
                <a:effectLst/>
                <a:latin typeface="+mn-lt"/>
                <a:ea typeface="+mn-ea"/>
                <a:cs typeface="+mn-cs"/>
              </a:rPr>
              <a:t>zhong</a:t>
            </a:r>
            <a:r>
              <a:rPr lang="en-US" altLang="zh-CN"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博士 用场景图分解，也就是将一个大的场景图拆成小的子图来做图像描述综合性模型，包括一般的图像描述，可控和多样性。 </a:t>
            </a:r>
            <a:r>
              <a:rPr lang="en-US" altLang="zh-CN" sz="1200" b="0" i="0" kern="1200" dirty="0" smtClean="0">
                <a:solidFill>
                  <a:schemeClr val="tx1"/>
                </a:solidFill>
                <a:effectLst/>
                <a:latin typeface="+mn-lt"/>
                <a:ea typeface="+mn-ea"/>
                <a:cs typeface="+mn-cs"/>
              </a:rPr>
              <a:t>2020 ECCV Comprehensive Image Captioning via Scene Graph Decomposition</a:t>
            </a:r>
          </a:p>
          <a:p>
            <a:r>
              <a:rPr lang="zh-CN" altLang="en-US" sz="1200" b="0" i="0" kern="1200" dirty="0" smtClean="0">
                <a:solidFill>
                  <a:schemeClr val="tx1"/>
                </a:solidFill>
                <a:effectLst/>
                <a:latin typeface="+mn-lt"/>
                <a:ea typeface="+mn-ea"/>
                <a:cs typeface="+mn-cs"/>
              </a:rPr>
              <a:t>他们</a:t>
            </a:r>
            <a:r>
              <a:rPr lang="en-US" altLang="zh-CN" sz="1200" b="0" i="0" kern="1200" smtClean="0">
                <a:solidFill>
                  <a:schemeClr val="tx1"/>
                </a:solidFill>
                <a:effectLst/>
                <a:latin typeface="+mn-lt"/>
                <a:ea typeface="+mn-ea"/>
                <a:cs typeface="+mn-cs"/>
              </a:rPr>
              <a:t>CVPR21</a:t>
            </a:r>
            <a:r>
              <a:rPr lang="zh-CN" altLang="en-US" sz="1200" b="0" i="0" kern="1200" smtClean="0">
                <a:solidFill>
                  <a:schemeClr val="tx1"/>
                </a:solidFill>
                <a:effectLst/>
                <a:latin typeface="+mn-lt"/>
                <a:ea typeface="+mn-ea"/>
                <a:cs typeface="+mn-cs"/>
              </a:rPr>
              <a:t>建议</a:t>
            </a:r>
            <a:r>
              <a:rPr lang="zh-CN" altLang="en-US" sz="1200" b="0" i="0" kern="1200" dirty="0" smtClean="0">
                <a:solidFill>
                  <a:schemeClr val="tx1"/>
                </a:solidFill>
                <a:effectLst/>
                <a:latin typeface="+mn-lt"/>
                <a:ea typeface="+mn-ea"/>
                <a:cs typeface="+mn-cs"/>
              </a:rPr>
              <a:t>使用视觉基础来迭代匹配检测到的图像区域和从标题解析的文本实体。与他们的方法不同，</a:t>
            </a:r>
            <a:r>
              <a:rPr lang="zh-CN" altLang="en-US" sz="1200" b="1" i="0" kern="1200" dirty="0" smtClean="0">
                <a:solidFill>
                  <a:srgbClr val="FF0000"/>
                </a:solidFill>
                <a:effectLst/>
                <a:latin typeface="+mn-lt"/>
                <a:ea typeface="+mn-ea"/>
                <a:cs typeface="+mn-cs"/>
              </a:rPr>
              <a:t>本文利用对象检测器为</a:t>
            </a:r>
            <a:r>
              <a:rPr lang="en-US" altLang="zh-CN" sz="1200" b="1" i="0" kern="1200" dirty="0" smtClean="0">
                <a:solidFill>
                  <a:srgbClr val="FF0000"/>
                </a:solidFill>
                <a:effectLst/>
                <a:latin typeface="+mn-lt"/>
                <a:ea typeface="+mn-ea"/>
                <a:cs typeface="+mn-cs"/>
              </a:rPr>
              <a:t>SPO</a:t>
            </a:r>
            <a:r>
              <a:rPr lang="zh-CN" altLang="en-US" sz="1200" b="1" i="0" kern="1200" dirty="0" smtClean="0">
                <a:solidFill>
                  <a:srgbClr val="FF0000"/>
                </a:solidFill>
                <a:effectLst/>
                <a:latin typeface="+mn-lt"/>
                <a:ea typeface="+mn-ea"/>
                <a:cs typeface="+mn-cs"/>
              </a:rPr>
              <a:t>三元组创建伪标签，从而获得更好的实证结果</a:t>
            </a:r>
            <a:r>
              <a:rPr lang="zh-CN" altLang="en-US" sz="1200" b="0" i="0" kern="1200" dirty="0" smtClean="0">
                <a:solidFill>
                  <a:srgbClr val="FF0000"/>
                </a:solidFill>
                <a:effectLst/>
                <a:latin typeface="+mn-lt"/>
                <a:ea typeface="+mn-ea"/>
                <a:cs typeface="+mn-cs"/>
              </a:rPr>
              <a:t>。</a:t>
            </a:r>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21</a:t>
            </a:fld>
            <a:endParaRPr kumimoji="1" lang="zh-CN" altLang="en-US"/>
          </a:p>
        </p:txBody>
      </p:sp>
    </p:spTree>
    <p:extLst>
      <p:ext uri="{BB962C8B-B14F-4D97-AF65-F5344CB8AC3E}">
        <p14:creationId xmlns:p14="http://schemas.microsoft.com/office/powerpoint/2010/main" val="293127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之后出现了一系列我基于 </a:t>
            </a:r>
            <a:r>
              <a:rPr kumimoji="1" lang="en-US" altLang="zh-CN" dirty="0"/>
              <a:t>attention</a:t>
            </a:r>
            <a:r>
              <a:rPr kumimoji="1" lang="zh-CN" altLang="en-US" dirty="0"/>
              <a:t> 的文章，重点介绍我觉得相对来说比较有意思的几</a:t>
            </a:r>
            <a:r>
              <a:rPr kumimoji="1" lang="zh-CN" altLang="en-US" dirty="0" smtClean="0"/>
              <a:t>篇</a:t>
            </a:r>
            <a:r>
              <a:rPr kumimoji="1" lang="en-US" altLang="zh-CN" dirty="0" smtClean="0"/>
              <a:t>,</a:t>
            </a:r>
            <a:r>
              <a:rPr kumimoji="1" lang="en-US" altLang="zh-CN" baseline="0" dirty="0" smtClean="0"/>
              <a:t> </a:t>
            </a:r>
            <a:r>
              <a:rPr kumimoji="1" lang="zh-CN" altLang="en-US" baseline="0" dirty="0" smtClean="0"/>
              <a:t>第一篇在中间变量的表示用了 </a:t>
            </a:r>
            <a:r>
              <a:rPr kumimoji="1" lang="en-US" altLang="zh-CN" baseline="0" dirty="0" smtClean="0"/>
              <a:t>scene graph </a:t>
            </a:r>
            <a:r>
              <a:rPr kumimoji="1" lang="zh-CN" altLang="en-US" baseline="0" dirty="0" smtClean="0"/>
              <a:t>的思想，第二篇在做</a:t>
            </a:r>
            <a:r>
              <a:rPr kumimoji="1" lang="en-US" altLang="zh-CN" baseline="0" dirty="0" smtClean="0"/>
              <a:t> </a:t>
            </a:r>
            <a:r>
              <a:rPr lang="en-US" altLang="zh-CN" sz="1200" b="1" dirty="0" smtClean="0"/>
              <a:t>Scene Graph Generation </a:t>
            </a:r>
            <a:r>
              <a:rPr lang="zh-CN" altLang="en-US" sz="1200" b="1" dirty="0" smtClean="0"/>
              <a:t>的时将场景图生成的任务定义为</a:t>
            </a:r>
            <a:r>
              <a:rPr lang="en-US" altLang="zh-CN" sz="1200" b="1" dirty="0" smtClean="0"/>
              <a:t>caption</a:t>
            </a:r>
            <a:r>
              <a:rPr lang="zh-CN" altLang="en-US" sz="1200" b="1" dirty="0" smtClean="0"/>
              <a:t>文本序列化生成的任务，第三篇则将场景图生成和</a:t>
            </a:r>
            <a:r>
              <a:rPr lang="en-US" altLang="zh-CN" sz="1200" b="1" dirty="0" smtClean="0"/>
              <a:t>caption</a:t>
            </a:r>
            <a:r>
              <a:rPr lang="zh-CN" altLang="en-US" sz="1200" b="1" dirty="0" smtClean="0"/>
              <a:t>生成统一到一个框架，可以同时得到图像的 场景图表示和</a:t>
            </a:r>
            <a:r>
              <a:rPr lang="en-US" altLang="zh-CN" sz="1200" b="1" dirty="0" smtClean="0"/>
              <a:t>caption</a:t>
            </a:r>
            <a:r>
              <a:rPr lang="zh-CN" altLang="en-US" sz="1200" b="1" dirty="0" smtClean="0"/>
              <a:t>表示。另外两篇先关的文章感兴趣的同学可以看下，今天主要介绍前三篇文章。</a:t>
            </a:r>
            <a:endParaRPr kumimoji="1" lang="zh-CN" altLang="en-US" dirty="0"/>
          </a:p>
        </p:txBody>
      </p:sp>
      <p:sp>
        <p:nvSpPr>
          <p:cNvPr id="4" name="灯片编号占位符 3"/>
          <p:cNvSpPr>
            <a:spLocks noGrp="1"/>
          </p:cNvSpPr>
          <p:nvPr>
            <p:ph type="sldNum" sz="quarter" idx="5"/>
          </p:nvPr>
        </p:nvSpPr>
        <p:spPr/>
        <p:txBody>
          <a:bodyPr/>
          <a:lstStyle/>
          <a:p>
            <a:fld id="{3E767D53-2543-E847-9D7A-2713224CDE23}" type="slidenum">
              <a:rPr kumimoji="1" lang="zh-CN" altLang="en-US" smtClean="0"/>
              <a:t>2</a:t>
            </a:fld>
            <a:endParaRPr kumimoji="1" lang="zh-CN" altLang="en-US"/>
          </a:p>
        </p:txBody>
      </p:sp>
    </p:spTree>
    <p:extLst>
      <p:ext uri="{BB962C8B-B14F-4D97-AF65-F5344CB8AC3E}">
        <p14:creationId xmlns:p14="http://schemas.microsoft.com/office/powerpoint/2010/main" val="3321016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在本文中，我们提出了第一个从图像</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句子对中学习的方法，以提取图像中局部对象及其关系的图形表示，即场景图。为了弥合图像和文本之间的差距，我们利用现成的对象检测器来识别和定位对象实例，将检测到的区域的标签与从标题解析的概念匹配，从而为学习场景图创建伪标签。</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22</a:t>
            </a:fld>
            <a:endParaRPr kumimoji="1" lang="zh-CN" altLang="en-US"/>
          </a:p>
        </p:txBody>
      </p:sp>
    </p:spTree>
    <p:extLst>
      <p:ext uri="{BB962C8B-B14F-4D97-AF65-F5344CB8AC3E}">
        <p14:creationId xmlns:p14="http://schemas.microsoft.com/office/powerpoint/2010/main" val="4026170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sz="1200" b="0" i="0" kern="1200" dirty="0" smtClean="0">
                <a:solidFill>
                  <a:schemeClr val="tx1"/>
                </a:solidFill>
                <a:effectLst/>
                <a:latin typeface="+mn-lt"/>
                <a:ea typeface="+mn-ea"/>
                <a:cs typeface="+mn-cs"/>
              </a:rPr>
              <a:t>在许多候选图像区域和从图像标题解析的一些概念</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例如名词和谓词</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之间缺少对应关系。利用对象检测器</a:t>
            </a:r>
            <a:r>
              <a:rPr lang="zh-CN" altLang="en-US" dirty="0" smtClean="0"/>
              <a:t>建立伪标签。</a:t>
            </a:r>
            <a:r>
              <a:rPr lang="zh-CN" altLang="en-US" sz="1200" b="0" i="0" kern="1200" dirty="0" smtClean="0">
                <a:solidFill>
                  <a:schemeClr val="tx1"/>
                </a:solidFill>
                <a:effectLst/>
                <a:latin typeface="+mn-lt"/>
                <a:ea typeface="+mn-ea"/>
                <a:cs typeface="+mn-cs"/>
              </a:rPr>
              <a:t>将检测到的图像区域的物体标签进一步与句子概念进行匹配，从而为学习场景图提供伪标签，。</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用句子解析器从句子提取三元组，然后将句子三元组和对象检测器的区域做匹配。通过贪婪匹配每个三元组从标题和每个区域对从图像。一旦匹配，三元组被认为是区域对的伪标签来训练我们的模型。</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处理伪标签的代码没放。</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23</a:t>
            </a:fld>
            <a:endParaRPr kumimoji="1" lang="zh-CN" altLang="en-US"/>
          </a:p>
        </p:txBody>
      </p:sp>
    </p:spTree>
    <p:extLst>
      <p:ext uri="{BB962C8B-B14F-4D97-AF65-F5344CB8AC3E}">
        <p14:creationId xmlns:p14="http://schemas.microsoft.com/office/powerpoint/2010/main" val="1111192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本文的关键创新是使用图像字幕作为训练我们模型的唯一监督信号。这是通过从图像标题构造三元组的伪标签来实现的。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通过将句子三元组中的主、客体标记与区域对的预测类别进行比较。然后，我们的模型在匹配的区域对上训练，预测它们对应的句子三联。我们指出，我们从图像</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句子对学习的方法可以很容易地适应不同的</a:t>
            </a:r>
            <a:r>
              <a:rPr lang="en-US" altLang="zh-CN" sz="1200" b="0" i="0" kern="1200" dirty="0" smtClean="0">
                <a:solidFill>
                  <a:schemeClr val="tx1"/>
                </a:solidFill>
                <a:effectLst/>
                <a:latin typeface="+mn-lt"/>
                <a:ea typeface="+mn-ea"/>
                <a:cs typeface="+mn-cs"/>
              </a:rPr>
              <a:t>SGG</a:t>
            </a:r>
            <a:r>
              <a:rPr lang="zh-CN" altLang="en-US" sz="1200" b="0" i="0" kern="1200" smtClean="0">
                <a:solidFill>
                  <a:schemeClr val="tx1"/>
                </a:solidFill>
                <a:effectLst/>
                <a:latin typeface="+mn-lt"/>
                <a:ea typeface="+mn-ea"/>
                <a:cs typeface="+mn-cs"/>
              </a:rPr>
              <a:t>模型。</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24</a:t>
            </a:fld>
            <a:endParaRPr kumimoji="1" lang="zh-CN" altLang="en-US"/>
          </a:p>
        </p:txBody>
      </p:sp>
    </p:spTree>
    <p:extLst>
      <p:ext uri="{BB962C8B-B14F-4D97-AF65-F5344CB8AC3E}">
        <p14:creationId xmlns:p14="http://schemas.microsoft.com/office/powerpoint/2010/main" val="954445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全监督的结果</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27</a:t>
            </a:fld>
            <a:endParaRPr kumimoji="1" lang="zh-CN" altLang="en-US"/>
          </a:p>
        </p:txBody>
      </p:sp>
    </p:spTree>
    <p:extLst>
      <p:ext uri="{BB962C8B-B14F-4D97-AF65-F5344CB8AC3E}">
        <p14:creationId xmlns:p14="http://schemas.microsoft.com/office/powerpoint/2010/main" val="3061902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28</a:t>
            </a:fld>
            <a:endParaRPr kumimoji="1" lang="zh-CN" altLang="en-US"/>
          </a:p>
        </p:txBody>
      </p:sp>
    </p:spTree>
    <p:extLst>
      <p:ext uri="{BB962C8B-B14F-4D97-AF65-F5344CB8AC3E}">
        <p14:creationId xmlns:p14="http://schemas.microsoft.com/office/powerpoint/2010/main" val="48617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29</a:t>
            </a:fld>
            <a:endParaRPr kumimoji="1" lang="zh-CN" altLang="en-US"/>
          </a:p>
        </p:txBody>
      </p:sp>
    </p:spTree>
    <p:extLst>
      <p:ext uri="{BB962C8B-B14F-4D97-AF65-F5344CB8AC3E}">
        <p14:creationId xmlns:p14="http://schemas.microsoft.com/office/powerpoint/2010/main" val="3146041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31</a:t>
            </a:fld>
            <a:endParaRPr kumimoji="1" lang="zh-CN" altLang="en-US"/>
          </a:p>
        </p:txBody>
      </p:sp>
    </p:spTree>
    <p:extLst>
      <p:ext uri="{BB962C8B-B14F-4D97-AF65-F5344CB8AC3E}">
        <p14:creationId xmlns:p14="http://schemas.microsoft.com/office/powerpoint/2010/main" val="963719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Ground module</a:t>
            </a:r>
            <a:r>
              <a:rPr lang="zh-CN" altLang="en-US" dirty="0" smtClean="0"/>
              <a:t>的</a:t>
            </a:r>
            <a:r>
              <a:rPr lang="en-US" altLang="zh-CN" dirty="0" smtClean="0"/>
              <a:t>baseline</a:t>
            </a:r>
            <a:r>
              <a:rPr lang="zh-CN" altLang="en-US" dirty="0" smtClean="0"/>
              <a:t>。   怎么生成的目标检测器的</a:t>
            </a:r>
            <a:r>
              <a:rPr lang="en-US" altLang="zh-CN" dirty="0" smtClean="0"/>
              <a:t>label</a:t>
            </a:r>
            <a:r>
              <a:rPr lang="zh-CN" altLang="en-US" smtClean="0"/>
              <a:t>。</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32</a:t>
            </a:fld>
            <a:endParaRPr kumimoji="1" lang="zh-CN" altLang="en-US"/>
          </a:p>
        </p:txBody>
      </p:sp>
    </p:spTree>
    <p:extLst>
      <p:ext uri="{BB962C8B-B14F-4D97-AF65-F5344CB8AC3E}">
        <p14:creationId xmlns:p14="http://schemas.microsoft.com/office/powerpoint/2010/main" val="71761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t>
            </a:r>
            <a:r>
              <a:rPr lang="zh-CN" altLang="en-US" dirty="0" smtClean="0"/>
              <a:t>是</a:t>
            </a:r>
            <a:r>
              <a:rPr lang="en-US" altLang="zh-CN" dirty="0" smtClean="0"/>
              <a:t>object-aware </a:t>
            </a:r>
          </a:p>
          <a:p>
            <a:r>
              <a:rPr lang="en-US" altLang="zh-CN" dirty="0" smtClean="0"/>
              <a:t>D</a:t>
            </a:r>
            <a:r>
              <a:rPr lang="zh-CN" altLang="en-US" dirty="0" smtClean="0"/>
              <a:t>是 </a:t>
            </a:r>
            <a:r>
              <a:rPr lang="en-US" altLang="zh-CN" dirty="0" smtClean="0"/>
              <a:t>interaction aware</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34</a:t>
            </a:fld>
            <a:endParaRPr kumimoji="1" lang="zh-CN" altLang="en-US"/>
          </a:p>
        </p:txBody>
      </p:sp>
    </p:spTree>
    <p:extLst>
      <p:ext uri="{BB962C8B-B14F-4D97-AF65-F5344CB8AC3E}">
        <p14:creationId xmlns:p14="http://schemas.microsoft.com/office/powerpoint/2010/main" val="665510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匹配损失是一起训 还是单独训。</a:t>
            </a:r>
            <a:endParaRPr lang="zh-CN" altLang="en-US"/>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36</a:t>
            </a:fld>
            <a:endParaRPr kumimoji="1" lang="zh-CN" altLang="en-US"/>
          </a:p>
        </p:txBody>
      </p:sp>
    </p:spTree>
    <p:extLst>
      <p:ext uri="{BB962C8B-B14F-4D97-AF65-F5344CB8AC3E}">
        <p14:creationId xmlns:p14="http://schemas.microsoft.com/office/powerpoint/2010/main" val="223274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首先我们回顾一下 </a:t>
            </a:r>
            <a:r>
              <a:rPr lang="en-US" altLang="zh-CN" dirty="0" smtClean="0"/>
              <a:t>image captioning </a:t>
            </a:r>
            <a:r>
              <a:rPr lang="zh-CN" altLang="en-US" dirty="0" smtClean="0"/>
              <a:t>图像描述</a:t>
            </a:r>
            <a:r>
              <a:rPr lang="en-US" altLang="zh-CN" dirty="0" smtClean="0"/>
              <a:t> </a:t>
            </a:r>
            <a:r>
              <a:rPr lang="zh-CN" altLang="en-US" dirty="0" smtClean="0"/>
              <a:t>和场景图生成的任务定义，</a:t>
            </a:r>
            <a:r>
              <a:rPr lang="en-US" altLang="zh-CN" dirty="0" smtClean="0"/>
              <a:t>SPICE</a:t>
            </a:r>
            <a:r>
              <a:rPr lang="zh-CN" altLang="en-US" dirty="0" smtClean="0"/>
              <a:t>指标算的是图像生成的场景图和标注的句子场景图之间的语义相似度。  </a:t>
            </a:r>
            <a:r>
              <a:rPr lang="en-US" altLang="zh-CN" dirty="0" smtClean="0"/>
              <a:t>Coco</a:t>
            </a:r>
            <a:r>
              <a:rPr lang="zh-CN" altLang="en-US" dirty="0" smtClean="0"/>
              <a:t>的目标检测器在</a:t>
            </a:r>
            <a:r>
              <a:rPr lang="en-US" altLang="zh-CN" dirty="0" smtClean="0"/>
              <a:t>VG</a:t>
            </a:r>
            <a:r>
              <a:rPr lang="zh-CN" altLang="en-US" dirty="0" smtClean="0"/>
              <a:t>数据集上预训练的</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3</a:t>
            </a:fld>
            <a:endParaRPr kumimoji="1" lang="zh-CN" altLang="en-US"/>
          </a:p>
        </p:txBody>
      </p:sp>
    </p:spTree>
    <p:extLst>
      <p:ext uri="{BB962C8B-B14F-4D97-AF65-F5344CB8AC3E}">
        <p14:creationId xmlns:p14="http://schemas.microsoft.com/office/powerpoint/2010/main" val="2097690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E767D53-2543-E847-9D7A-2713224CDE23}" type="slidenum">
              <a:rPr kumimoji="1" lang="zh-CN" altLang="en-US" smtClean="0"/>
              <a:t>37</a:t>
            </a:fld>
            <a:endParaRPr kumimoji="1" lang="zh-CN" altLang="en-US"/>
          </a:p>
        </p:txBody>
      </p:sp>
    </p:spTree>
    <p:extLst>
      <p:ext uri="{BB962C8B-B14F-4D97-AF65-F5344CB8AC3E}">
        <p14:creationId xmlns:p14="http://schemas.microsoft.com/office/powerpoint/2010/main" val="397131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首先我们回顾一下 </a:t>
            </a:r>
            <a:r>
              <a:rPr lang="en-US" altLang="zh-CN" dirty="0" smtClean="0"/>
              <a:t>image captioning </a:t>
            </a:r>
            <a:r>
              <a:rPr lang="zh-CN" altLang="en-US" dirty="0" smtClean="0"/>
              <a:t>图像描述</a:t>
            </a:r>
            <a:r>
              <a:rPr lang="en-US" altLang="zh-CN" dirty="0" smtClean="0"/>
              <a:t> </a:t>
            </a:r>
            <a:r>
              <a:rPr lang="zh-CN" altLang="en-US" dirty="0" smtClean="0"/>
              <a:t>和场景图生成的任务定义，</a:t>
            </a:r>
            <a:r>
              <a:rPr lang="en-US" altLang="zh-CN" dirty="0" smtClean="0"/>
              <a:t>SPICE</a:t>
            </a:r>
            <a:r>
              <a:rPr lang="zh-CN" altLang="en-US" dirty="0" smtClean="0"/>
              <a:t>指标算的是图像生成的场景图和标注的句子场景图之间的语义相似度。  </a:t>
            </a:r>
            <a:r>
              <a:rPr lang="en-US" altLang="zh-CN" dirty="0" smtClean="0"/>
              <a:t>Coco</a:t>
            </a:r>
            <a:r>
              <a:rPr lang="zh-CN" altLang="en-US" dirty="0" smtClean="0"/>
              <a:t>的目标检测器在</a:t>
            </a:r>
            <a:r>
              <a:rPr lang="en-US" altLang="zh-CN" dirty="0" smtClean="0"/>
              <a:t>VG</a:t>
            </a:r>
            <a:r>
              <a:rPr lang="zh-CN" altLang="en-US" dirty="0" smtClean="0"/>
              <a:t>数据集上预训练的</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4</a:t>
            </a:fld>
            <a:endParaRPr kumimoji="1" lang="zh-CN" altLang="en-US"/>
          </a:p>
        </p:txBody>
      </p:sp>
    </p:spTree>
    <p:extLst>
      <p:ext uri="{BB962C8B-B14F-4D97-AF65-F5344CB8AC3E}">
        <p14:creationId xmlns:p14="http://schemas.microsoft.com/office/powerpoint/2010/main" val="1855727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训练阶段，只有图像和场景图的名词和谓语的类别，没有对应关系。没有</a:t>
            </a:r>
            <a:r>
              <a:rPr lang="en-US" altLang="zh-CN" dirty="0" smtClean="0"/>
              <a:t>object </a:t>
            </a:r>
            <a:r>
              <a:rPr lang="en-US" altLang="zh-CN" dirty="0" err="1" smtClean="0"/>
              <a:t>bbox</a:t>
            </a:r>
            <a:r>
              <a:rPr lang="zh-CN" altLang="en-US" smtClean="0"/>
              <a:t>对应的位置，不知道哪个和哪个对应。</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6</a:t>
            </a:fld>
            <a:endParaRPr kumimoji="1" lang="zh-CN" altLang="en-US"/>
          </a:p>
        </p:txBody>
      </p:sp>
    </p:spTree>
    <p:extLst>
      <p:ext uri="{BB962C8B-B14F-4D97-AF65-F5344CB8AC3E}">
        <p14:creationId xmlns:p14="http://schemas.microsoft.com/office/powerpoint/2010/main" val="1172693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7</a:t>
            </a:fld>
            <a:endParaRPr kumimoji="1" lang="zh-CN" altLang="en-US"/>
          </a:p>
        </p:txBody>
      </p:sp>
    </p:spTree>
    <p:extLst>
      <p:ext uri="{BB962C8B-B14F-4D97-AF65-F5344CB8AC3E}">
        <p14:creationId xmlns:p14="http://schemas.microsoft.com/office/powerpoint/2010/main" val="4207699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dirty="0" smtClean="0"/>
              <a:t>场景图是对于图像全局上下文的整体的表示。</a:t>
            </a:r>
            <a:endParaRPr lang="en-US" altLang="zh-CN" dirty="0" smtClean="0"/>
          </a:p>
          <a:p>
            <a:pPr marL="285750" indent="-285750">
              <a:buFont typeface="Arial" panose="020B0604020202020204" pitchFamily="34" charset="0"/>
              <a:buChar char="•"/>
            </a:pPr>
            <a:r>
              <a:rPr lang="zh-CN" altLang="en-US" dirty="0" smtClean="0"/>
              <a:t>目前的场景图生成监督信息无论全监督还是弱监督都只用</a:t>
            </a:r>
            <a:r>
              <a:rPr lang="en-US" altLang="zh-CN" dirty="0" smtClean="0"/>
              <a:t>local</a:t>
            </a:r>
            <a:r>
              <a:rPr lang="zh-CN" altLang="en-US" dirty="0" smtClean="0"/>
              <a:t>的信息；</a:t>
            </a:r>
            <a:endParaRPr lang="en-US" altLang="zh-CN"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smtClean="0"/>
              <a:t>全监督指示了具体的</a:t>
            </a:r>
            <a:r>
              <a:rPr lang="en-US" altLang="zh-CN" dirty="0" smtClean="0"/>
              <a:t>local</a:t>
            </a:r>
            <a:r>
              <a:rPr lang="zh-CN" altLang="en-US" dirty="0" smtClean="0"/>
              <a:t>实例；</a:t>
            </a:r>
            <a:endParaRPr lang="en-US" altLang="zh-CN" dirty="0" smtClean="0"/>
          </a:p>
          <a:p>
            <a:pPr marL="285750" indent="-285750">
              <a:buFont typeface="Arial" panose="020B0604020202020204" pitchFamily="34" charset="0"/>
              <a:buChar char="•"/>
            </a:pPr>
            <a:r>
              <a:rPr lang="zh-CN" altLang="en-US" dirty="0" smtClean="0"/>
              <a:t>以往的弱监督，用文本的三元组没有</a:t>
            </a:r>
            <a:r>
              <a:rPr lang="en-US" altLang="zh-CN" dirty="0" err="1" smtClean="0"/>
              <a:t>bbox</a:t>
            </a:r>
            <a:r>
              <a:rPr lang="zh-CN" altLang="en-US" dirty="0" smtClean="0"/>
              <a:t>的信息，每个三元组也只是局部的表示，不能分辨哪个男人站在铁轨上。</a:t>
            </a: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8</a:t>
            </a:fld>
            <a:endParaRPr kumimoji="1" lang="zh-CN" altLang="en-US"/>
          </a:p>
        </p:txBody>
      </p:sp>
    </p:spTree>
    <p:extLst>
      <p:ext uri="{BB962C8B-B14F-4D97-AF65-F5344CB8AC3E}">
        <p14:creationId xmlns:p14="http://schemas.microsoft.com/office/powerpoint/2010/main" val="348840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altLang="zh-CN" dirty="0" smtClean="0"/>
              <a:t>Caption</a:t>
            </a:r>
            <a:r>
              <a:rPr lang="zh-CN" altLang="en-US" dirty="0" smtClean="0"/>
              <a:t>可以表示全局的上下文，穿着什么样的衬衫的男人站在铁轨上。</a:t>
            </a:r>
            <a:endParaRPr lang="en-US" altLang="zh-CN" dirty="0" smtClean="0"/>
          </a:p>
          <a:p>
            <a:pPr marL="285750" indent="-285750">
              <a:buFont typeface="Arial" panose="020B0604020202020204" pitchFamily="34" charset="0"/>
              <a:buChar char="•"/>
            </a:pPr>
            <a:r>
              <a:rPr lang="en-US" altLang="zh-CN" dirty="0" smtClean="0"/>
              <a:t>Caption </a:t>
            </a:r>
            <a:r>
              <a:rPr lang="zh-CN" altLang="en-US" dirty="0" smtClean="0"/>
              <a:t>本身具有语言常识</a:t>
            </a:r>
            <a:endParaRPr lang="en-US" altLang="zh-CN" dirty="0" smtClean="0"/>
          </a:p>
          <a:p>
            <a:pPr marL="285750" indent="-285750">
              <a:buFont typeface="Arial" panose="020B0604020202020204" pitchFamily="34" charset="0"/>
              <a:buChar char="•"/>
            </a:pPr>
            <a:r>
              <a:rPr lang="en-US" altLang="zh-CN" dirty="0" smtClean="0"/>
              <a:t>Caption</a:t>
            </a:r>
            <a:r>
              <a:rPr lang="zh-CN" altLang="en-US" dirty="0" smtClean="0"/>
              <a:t>几乎</a:t>
            </a:r>
            <a:r>
              <a:rPr lang="en-US" altLang="zh-CN" dirty="0" smtClean="0"/>
              <a:t>free </a:t>
            </a:r>
            <a:r>
              <a:rPr lang="zh-CN" altLang="en-US" dirty="0" smtClean="0"/>
              <a:t>可以从各大网站获取图文描述。</a:t>
            </a:r>
            <a:endParaRPr lang="en-US" altLang="zh-CN" dirty="0" smtClean="0"/>
          </a:p>
          <a:p>
            <a:pPr marL="285750" indent="-285750">
              <a:buFont typeface="Arial" panose="020B0604020202020204" pitchFamily="34" charset="0"/>
              <a:buChar char="•"/>
            </a:pPr>
            <a:r>
              <a:rPr lang="zh-CN" altLang="en-US" dirty="0" smtClean="0"/>
              <a:t>之前的监督信号三元组级别的监督信号：主语，谓语，宾语。</a:t>
            </a:r>
            <a:endParaRPr lang="en-US" altLang="zh-CN" dirty="0" smtClean="0"/>
          </a:p>
          <a:p>
            <a:pPr marL="285750" indent="-285750">
              <a:buFont typeface="Arial" panose="020B0604020202020204" pitchFamily="34" charset="0"/>
              <a:buChar char="•"/>
            </a:pPr>
            <a:r>
              <a:rPr lang="zh-CN" altLang="en-US" dirty="0" smtClean="0"/>
              <a:t>场景图的生成是一项整体性的任务</a:t>
            </a:r>
            <a:r>
              <a:rPr lang="en-US" altLang="zh-CN" dirty="0" smtClean="0"/>
              <a:t>:</a:t>
            </a:r>
            <a:r>
              <a:rPr lang="zh-CN" altLang="en-US" dirty="0" smtClean="0"/>
              <a:t>因此，整体性的上下文监督应该直观地提高性能</a:t>
            </a:r>
            <a:endParaRPr lang="en-US" altLang="zh-CN" dirty="0" smtClean="0"/>
          </a:p>
          <a:p>
            <a:r>
              <a:rPr lang="zh-CN" altLang="en-US" sz="1200" b="0" i="0" kern="1200" dirty="0" smtClean="0">
                <a:solidFill>
                  <a:schemeClr val="tx1"/>
                </a:solidFill>
                <a:effectLst/>
                <a:latin typeface="+mn-lt"/>
                <a:ea typeface="+mn-ea"/>
                <a:cs typeface="+mn-cs"/>
              </a:rPr>
              <a:t>在这项工作中，探讨了</a:t>
            </a:r>
            <a:r>
              <a:rPr lang="en-US" altLang="zh-CN" sz="1200" b="0" i="0" kern="1200" dirty="0" smtClean="0">
                <a:solidFill>
                  <a:schemeClr val="tx1"/>
                </a:solidFill>
                <a:effectLst/>
                <a:latin typeface="+mn-lt"/>
                <a:ea typeface="+mn-ea"/>
                <a:cs typeface="+mn-cs"/>
              </a:rPr>
              <a:t>caption</a:t>
            </a:r>
            <a:r>
              <a:rPr lang="zh-CN" altLang="en-US" sz="1200" b="0" i="0" kern="1200" dirty="0" smtClean="0">
                <a:solidFill>
                  <a:schemeClr val="tx1"/>
                </a:solidFill>
                <a:effectLst/>
                <a:latin typeface="+mn-lt"/>
                <a:ea typeface="+mn-ea"/>
                <a:cs typeface="+mn-cs"/>
              </a:rPr>
              <a:t>中的语言结构如何有利于场景图的生成。</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网络上的多模态数据来源庞大而多样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例如带有图片和说明文字的博客帖子</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，语言监督比众包三元组更具可扩展性</a:t>
            </a:r>
            <a:endParaRPr lang="zh-CN" altLang="en-US" dirty="0" smtClean="0"/>
          </a:p>
          <a:p>
            <a:pPr marL="285750" indent="-2857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9</a:t>
            </a:fld>
            <a:endParaRPr kumimoji="1" lang="zh-CN" altLang="en-US"/>
          </a:p>
        </p:txBody>
      </p:sp>
    </p:spTree>
    <p:extLst>
      <p:ext uri="{BB962C8B-B14F-4D97-AF65-F5344CB8AC3E}">
        <p14:creationId xmlns:p14="http://schemas.microsoft.com/office/powerpoint/2010/main" val="508228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dirty="0" smtClean="0"/>
              <a:t>例如搜索更具体描述的区域</a:t>
            </a:r>
            <a:r>
              <a:rPr lang="en-US" altLang="zh-CN" dirty="0" smtClean="0"/>
              <a:t>(</a:t>
            </a:r>
            <a:r>
              <a:rPr lang="zh-CN" altLang="en-US" dirty="0" smtClean="0"/>
              <a:t>例如，女孩吃香蕉，而不是女孩）</a:t>
            </a:r>
            <a:endParaRPr lang="en-US" altLang="zh-CN" dirty="0" smtClean="0"/>
          </a:p>
          <a:p>
            <a:r>
              <a:rPr lang="zh-CN" altLang="en-US" sz="1200" b="0" i="0" kern="1200" dirty="0" smtClean="0">
                <a:solidFill>
                  <a:schemeClr val="tx1"/>
                </a:solidFill>
                <a:effectLst/>
                <a:latin typeface="+mn-lt"/>
                <a:ea typeface="+mn-ea"/>
                <a:cs typeface="+mn-cs"/>
              </a:rPr>
              <a:t>处理伪标签的代码没放。</a:t>
            </a:r>
            <a:r>
              <a:rPr lang="zh-CN" altLang="en-US" dirty="0" smtClean="0"/>
              <a:t>用</a:t>
            </a:r>
            <a:r>
              <a:rPr lang="en-US" altLang="zh-CN" dirty="0" smtClean="0"/>
              <a:t>NLP</a:t>
            </a:r>
            <a:r>
              <a:rPr lang="zh-CN" altLang="en-US" dirty="0" smtClean="0"/>
              <a:t>提取工具将</a:t>
            </a:r>
            <a:r>
              <a:rPr lang="en-US" altLang="zh-CN" dirty="0" smtClean="0"/>
              <a:t>caption</a:t>
            </a:r>
            <a:r>
              <a:rPr lang="zh-CN" altLang="en-US" dirty="0" smtClean="0"/>
              <a:t>转换成文本图三元组，</a:t>
            </a:r>
            <a:r>
              <a:rPr lang="en-US" altLang="zh-CN" dirty="0" smtClean="0"/>
              <a:t>Cap-Graph</a:t>
            </a:r>
          </a:p>
          <a:p>
            <a:r>
              <a:rPr lang="zh-CN" altLang="en-US" dirty="0" smtClean="0"/>
              <a:t>从场景图的标注忽略</a:t>
            </a:r>
            <a:r>
              <a:rPr lang="en-US" altLang="zh-CN" dirty="0" err="1" smtClean="0"/>
              <a:t>Bbox</a:t>
            </a:r>
            <a:r>
              <a:rPr lang="zh-CN" altLang="en-US" dirty="0" smtClean="0"/>
              <a:t>作为真值的文本图，</a:t>
            </a:r>
            <a:r>
              <a:rPr lang="en-US" altLang="zh-CN" dirty="0" smtClean="0"/>
              <a:t>GT-Graph</a:t>
            </a:r>
          </a:p>
          <a:p>
            <a:endParaRPr lang="zh-CN" altLang="en-US" dirty="0"/>
          </a:p>
        </p:txBody>
      </p:sp>
      <p:sp>
        <p:nvSpPr>
          <p:cNvPr id="4" name="灯片编号占位符 3"/>
          <p:cNvSpPr>
            <a:spLocks noGrp="1"/>
          </p:cNvSpPr>
          <p:nvPr>
            <p:ph type="sldNum" sz="quarter" idx="10"/>
          </p:nvPr>
        </p:nvSpPr>
        <p:spPr/>
        <p:txBody>
          <a:bodyPr/>
          <a:lstStyle/>
          <a:p>
            <a:fld id="{3E767D53-2543-E847-9D7A-2713224CDE23}" type="slidenum">
              <a:rPr kumimoji="1" lang="zh-CN" altLang="en-US" smtClean="0"/>
              <a:t>11</a:t>
            </a:fld>
            <a:endParaRPr kumimoji="1" lang="zh-CN" altLang="en-US"/>
          </a:p>
        </p:txBody>
      </p:sp>
    </p:spTree>
    <p:extLst>
      <p:ext uri="{BB962C8B-B14F-4D97-AF65-F5344CB8AC3E}">
        <p14:creationId xmlns:p14="http://schemas.microsoft.com/office/powerpoint/2010/main" val="6155979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BCD8466-E889-474D-B6C5-F60E30949E6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xmlns="" id="{75ADA269-6EB6-3946-BD59-7A5CDA2F66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6" name="灯片编号占位符 5">
            <a:extLst>
              <a:ext uri="{FF2B5EF4-FFF2-40B4-BE49-F238E27FC236}">
                <a16:creationId xmlns:a16="http://schemas.microsoft.com/office/drawing/2014/main" xmlns="" id="{FEF947BC-0661-CD48-881C-D2246720C138}"/>
              </a:ext>
            </a:extLst>
          </p:cNvPr>
          <p:cNvSpPr>
            <a:spLocks noGrp="1"/>
          </p:cNvSpPr>
          <p:nvPr>
            <p:ph type="sldNum" sz="quarter" idx="12"/>
          </p:nvPr>
        </p:nvSpPr>
        <p:spPr/>
        <p:txBody>
          <a:bodyPr/>
          <a:lstStyle/>
          <a:p>
            <a:fld id="{12F39F3F-B334-F74D-B07B-F117AC7D5759}" type="slidenum">
              <a:rPr kumimoji="1" lang="zh-CN" altLang="en-US" smtClean="0"/>
              <a:t>‹#›</a:t>
            </a:fld>
            <a:endParaRPr kumimoji="1" lang="zh-CN" altLang="en-US" dirty="0"/>
          </a:p>
        </p:txBody>
      </p:sp>
      <p:pic>
        <p:nvPicPr>
          <p:cNvPr id="15" name="图片 14">
            <a:extLst>
              <a:ext uri="{FF2B5EF4-FFF2-40B4-BE49-F238E27FC236}">
                <a16:creationId xmlns:a16="http://schemas.microsoft.com/office/drawing/2014/main" xmlns="" id="{8F2C575E-948B-1D4D-8B0C-0C4B478F11A0}"/>
              </a:ext>
            </a:extLst>
          </p:cNvPr>
          <p:cNvPicPr>
            <a:picLocks noChangeAspect="1"/>
          </p:cNvPicPr>
          <p:nvPr userDrawn="1"/>
        </p:nvPicPr>
        <p:blipFill>
          <a:blip r:embed="rId2"/>
          <a:stretch>
            <a:fillRect/>
          </a:stretch>
        </p:blipFill>
        <p:spPr>
          <a:xfrm>
            <a:off x="10424837" y="5486398"/>
            <a:ext cx="1260000" cy="1260000"/>
          </a:xfrm>
          <a:prstGeom prst="rect">
            <a:avLst/>
          </a:prstGeom>
        </p:spPr>
      </p:pic>
    </p:spTree>
    <p:extLst>
      <p:ext uri="{BB962C8B-B14F-4D97-AF65-F5344CB8AC3E}">
        <p14:creationId xmlns:p14="http://schemas.microsoft.com/office/powerpoint/2010/main" val="1823327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7AD4D75-0888-AB48-A5A0-83AC0BF4E03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D5693A88-F781-FA4C-9E7C-838F2F5D2D67}"/>
              </a:ext>
            </a:extLst>
          </p:cNvPr>
          <p:cNvSpPr>
            <a:spLocks noGrp="1"/>
          </p:cNvSpPr>
          <p:nvPr>
            <p:ph idx="1"/>
          </p:nvPr>
        </p:nvSpPr>
        <p:spPr/>
        <p:txBody>
          <a:bodyPr/>
          <a:lstStyle/>
          <a:p>
            <a:r>
              <a:rPr kumimoji="1" lang="zh-CN" altLang="en-US" dirty="0"/>
              <a:t>编辑母版文本样式
第二级
第三级
第四级
第五级</a:t>
            </a:r>
          </a:p>
        </p:txBody>
      </p:sp>
      <p:sp>
        <p:nvSpPr>
          <p:cNvPr id="6" name="灯片编号占位符 5">
            <a:extLst>
              <a:ext uri="{FF2B5EF4-FFF2-40B4-BE49-F238E27FC236}">
                <a16:creationId xmlns:a16="http://schemas.microsoft.com/office/drawing/2014/main" xmlns="" id="{347E564D-91AA-2C43-88DA-2FA6D0D7B273}"/>
              </a:ext>
            </a:extLst>
          </p:cNvPr>
          <p:cNvSpPr>
            <a:spLocks noGrp="1"/>
          </p:cNvSpPr>
          <p:nvPr>
            <p:ph type="sldNum" sz="quarter" idx="12"/>
          </p:nvPr>
        </p:nvSpPr>
        <p:spPr/>
        <p:txBody>
          <a:bodyPr/>
          <a:lstStyle/>
          <a:p>
            <a:fld id="{12F39F3F-B334-F74D-B07B-F117AC7D5759}" type="slidenum">
              <a:rPr kumimoji="1" lang="zh-CN" altLang="en-US" smtClean="0"/>
              <a:t>‹#›</a:t>
            </a:fld>
            <a:endParaRPr kumimoji="1" lang="zh-CN" altLang="en-US"/>
          </a:p>
        </p:txBody>
      </p:sp>
    </p:spTree>
    <p:extLst>
      <p:ext uri="{BB962C8B-B14F-4D97-AF65-F5344CB8AC3E}">
        <p14:creationId xmlns:p14="http://schemas.microsoft.com/office/powerpoint/2010/main" val="139591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74ACF37B-CCCB-694B-8A6D-11C9D083E2C3}"/>
              </a:ext>
            </a:extLst>
          </p:cNvPr>
          <p:cNvSpPr>
            <a:spLocks noGrp="1"/>
          </p:cNvSpPr>
          <p:nvPr>
            <p:ph type="title"/>
          </p:nvPr>
        </p:nvSpPr>
        <p:spPr>
          <a:xfrm>
            <a:off x="768531" y="195262"/>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r>
              <a:rPr kumimoji="1" lang="en-US" altLang="zh-CN" dirty="0"/>
              <a:t/>
            </a:r>
            <a:br>
              <a:rPr kumimoji="1" lang="en-US" altLang="zh-CN" dirty="0"/>
            </a:br>
            <a:endParaRPr kumimoji="1" lang="zh-CN" altLang="en-US" dirty="0"/>
          </a:p>
        </p:txBody>
      </p:sp>
      <p:sp>
        <p:nvSpPr>
          <p:cNvPr id="3" name="文本占位符 2">
            <a:extLst>
              <a:ext uri="{FF2B5EF4-FFF2-40B4-BE49-F238E27FC236}">
                <a16:creationId xmlns:a16="http://schemas.microsoft.com/office/drawing/2014/main" xmlns="" id="{8702CF01-58FD-EF4F-BF9A-8A3B50B3A475}"/>
              </a:ext>
            </a:extLst>
          </p:cNvPr>
          <p:cNvSpPr>
            <a:spLocks noGrp="1"/>
          </p:cNvSpPr>
          <p:nvPr>
            <p:ph type="body" idx="1"/>
          </p:nvPr>
        </p:nvSpPr>
        <p:spPr>
          <a:xfrm>
            <a:off x="768531" y="1520825"/>
            <a:ext cx="10515600" cy="4351338"/>
          </a:xfrm>
          <a:prstGeom prst="rect">
            <a:avLst/>
          </a:prstGeom>
        </p:spPr>
        <p:txBody>
          <a:bodyPr vert="horz" lIns="91440" tIns="45720" rIns="91440" bIns="45720" rtlCol="0">
            <a:normAutofit/>
          </a:bodyPr>
          <a:lstStyle/>
          <a:p>
            <a:r>
              <a:rPr kumimoji="1" lang="zh-CN" altLang="en-US" dirty="0"/>
              <a:t>编辑母版文本样式</a:t>
            </a:r>
            <a:endParaRPr kumimoji="1" lang="en-US" altLang="zh-CN" dirty="0"/>
          </a:p>
          <a:p>
            <a:pPr lvl="1"/>
            <a:r>
              <a:rPr kumimoji="1" lang="zh-CN" altLang="en-US" dirty="0"/>
              <a:t>第二级</a:t>
            </a:r>
            <a:endParaRPr kumimoji="1" lang="en-US" altLang="zh-CN" dirty="0"/>
          </a:p>
        </p:txBody>
      </p:sp>
      <p:sp>
        <p:nvSpPr>
          <p:cNvPr id="6" name="灯片编号占位符 5">
            <a:extLst>
              <a:ext uri="{FF2B5EF4-FFF2-40B4-BE49-F238E27FC236}">
                <a16:creationId xmlns:a16="http://schemas.microsoft.com/office/drawing/2014/main" xmlns="" id="{BA18673B-35CF-354B-9C43-37EB694E1AD5}"/>
              </a:ext>
            </a:extLst>
          </p:cNvPr>
          <p:cNvSpPr>
            <a:spLocks noGrp="1"/>
          </p:cNvSpPr>
          <p:nvPr>
            <p:ph type="sldNum" sz="quarter" idx="4"/>
          </p:nvPr>
        </p:nvSpPr>
        <p:spPr>
          <a:xfrm>
            <a:off x="768531" y="6270536"/>
            <a:ext cx="2743200" cy="365125"/>
          </a:xfrm>
          <a:prstGeom prst="rect">
            <a:avLst/>
          </a:prstGeom>
        </p:spPr>
        <p:txBody>
          <a:bodyPr vert="horz" lIns="91440" tIns="45720" rIns="91440" bIns="45720" rtlCol="0" anchor="ctr"/>
          <a:lstStyle>
            <a:lvl1pPr algn="l">
              <a:defRPr sz="1600">
                <a:solidFill>
                  <a:schemeClr val="tx1"/>
                </a:solidFill>
              </a:defRPr>
            </a:lvl1pPr>
          </a:lstStyle>
          <a:p>
            <a:fld id="{12F39F3F-B334-F74D-B07B-F117AC7D5759}" type="slidenum">
              <a:rPr kumimoji="1" lang="zh-CN" altLang="en-US" smtClean="0"/>
              <a:pPr/>
              <a:t>‹#›</a:t>
            </a:fld>
            <a:endParaRPr kumimoji="1" lang="zh-CN" altLang="en-US" dirty="0"/>
          </a:p>
        </p:txBody>
      </p:sp>
      <p:pic>
        <p:nvPicPr>
          <p:cNvPr id="7" name="图片 6">
            <a:extLst>
              <a:ext uri="{FF2B5EF4-FFF2-40B4-BE49-F238E27FC236}">
                <a16:creationId xmlns:a16="http://schemas.microsoft.com/office/drawing/2014/main" xmlns="" id="{E994E3D2-86B4-D84B-BD41-4A7B8C225876}"/>
              </a:ext>
            </a:extLst>
          </p:cNvPr>
          <p:cNvPicPr>
            <a:picLocks noChangeAspect="1"/>
          </p:cNvPicPr>
          <p:nvPr userDrawn="1"/>
        </p:nvPicPr>
        <p:blipFill>
          <a:blip r:embed="rId4"/>
          <a:stretch>
            <a:fillRect/>
          </a:stretch>
        </p:blipFill>
        <p:spPr>
          <a:xfrm>
            <a:off x="10424837" y="5486398"/>
            <a:ext cx="1260000" cy="1260000"/>
          </a:xfrm>
          <a:prstGeom prst="rect">
            <a:avLst/>
          </a:prstGeom>
        </p:spPr>
      </p:pic>
      <p:cxnSp>
        <p:nvCxnSpPr>
          <p:cNvPr id="11" name="直线连接符 10">
            <a:extLst>
              <a:ext uri="{FF2B5EF4-FFF2-40B4-BE49-F238E27FC236}">
                <a16:creationId xmlns:a16="http://schemas.microsoft.com/office/drawing/2014/main" xmlns="" id="{6AD36428-B6E3-6846-8B6D-183A7F8CCFC0}"/>
              </a:ext>
            </a:extLst>
          </p:cNvPr>
          <p:cNvCxnSpPr>
            <a:cxnSpLocks/>
          </p:cNvCxnSpPr>
          <p:nvPr userDrawn="1"/>
        </p:nvCxnSpPr>
        <p:spPr>
          <a:xfrm>
            <a:off x="861237" y="1254642"/>
            <a:ext cx="10422894" cy="0"/>
          </a:xfrm>
          <a:prstGeom prst="line">
            <a:avLst/>
          </a:prstGeom>
          <a:ln w="38100" cmpd="sng">
            <a:solidFill>
              <a:srgbClr val="005CAA"/>
            </a:solidFill>
          </a:ln>
          <a:effectLst>
            <a:outerShdw blurRad="101600" dist="50800" dir="2640000" algn="ctr" rotWithShape="0">
              <a:srgbClr val="000000">
                <a:alpha val="54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702536"/>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514350" indent="-51435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2470E9F-D6C0-5644-A583-383019522580}"/>
              </a:ext>
            </a:extLst>
          </p:cNvPr>
          <p:cNvSpPr>
            <a:spLocks noGrp="1"/>
          </p:cNvSpPr>
          <p:nvPr>
            <p:ph type="ctrTitle"/>
          </p:nvPr>
        </p:nvSpPr>
        <p:spPr>
          <a:xfrm>
            <a:off x="701040" y="947290"/>
            <a:ext cx="10789920" cy="2387600"/>
          </a:xfrm>
        </p:spPr>
        <p:txBody>
          <a:bodyPr>
            <a:normAutofit/>
          </a:bodyPr>
          <a:lstStyle/>
          <a:p>
            <a:r>
              <a:rPr kumimoji="1" lang="en-US" altLang="zh-CN" sz="4800" dirty="0"/>
              <a:t>Weak Supervision for Visual Scene Graph Generation</a:t>
            </a:r>
            <a:endParaRPr kumimoji="1" lang="zh-CN" altLang="en-US" sz="4800" dirty="0"/>
          </a:p>
        </p:txBody>
      </p:sp>
      <p:sp>
        <p:nvSpPr>
          <p:cNvPr id="3" name="副标题 2">
            <a:extLst>
              <a:ext uri="{FF2B5EF4-FFF2-40B4-BE49-F238E27FC236}">
                <a16:creationId xmlns:a16="http://schemas.microsoft.com/office/drawing/2014/main" xmlns="" id="{4DB00D3D-A0A7-5D4E-BCAF-75AC145D01D1}"/>
              </a:ext>
            </a:extLst>
          </p:cNvPr>
          <p:cNvSpPr>
            <a:spLocks noGrp="1"/>
          </p:cNvSpPr>
          <p:nvPr>
            <p:ph type="subTitle" idx="1"/>
          </p:nvPr>
        </p:nvSpPr>
        <p:spPr>
          <a:xfrm>
            <a:off x="1524000" y="4098544"/>
            <a:ext cx="9144000" cy="1655762"/>
          </a:xfrm>
        </p:spPr>
        <p:txBody>
          <a:bodyPr/>
          <a:lstStyle/>
          <a:p>
            <a:r>
              <a:rPr kumimoji="1" lang="en-US" altLang="zh-CN" dirty="0" err="1" smtClean="0"/>
              <a:t>Jingyu</a:t>
            </a:r>
            <a:r>
              <a:rPr kumimoji="1" lang="en-US" altLang="zh-CN" dirty="0" smtClean="0"/>
              <a:t> Li     </a:t>
            </a:r>
            <a:r>
              <a:rPr kumimoji="1" lang="en-US" altLang="zh-CN" dirty="0" smtClean="0"/>
              <a:t>2022.9</a:t>
            </a:r>
            <a:r>
              <a:rPr kumimoji="1" lang="en-US" altLang="zh-CN" dirty="0"/>
              <a:t>.</a:t>
            </a:r>
            <a:r>
              <a:rPr kumimoji="1" lang="en-US" altLang="zh-CN" dirty="0" smtClean="0"/>
              <a:t>16</a:t>
            </a:r>
            <a:endParaRPr kumimoji="1" lang="en-US" altLang="zh-CN" dirty="0"/>
          </a:p>
        </p:txBody>
      </p:sp>
      <p:sp>
        <p:nvSpPr>
          <p:cNvPr id="4" name="灯片编号占位符 3">
            <a:extLst>
              <a:ext uri="{FF2B5EF4-FFF2-40B4-BE49-F238E27FC236}">
                <a16:creationId xmlns:a16="http://schemas.microsoft.com/office/drawing/2014/main" xmlns="" id="{43E07776-75B3-884A-8488-ED9F3785FBB4}"/>
              </a:ext>
            </a:extLst>
          </p:cNvPr>
          <p:cNvSpPr>
            <a:spLocks noGrp="1"/>
          </p:cNvSpPr>
          <p:nvPr>
            <p:ph type="sldNum" sz="quarter" idx="12"/>
          </p:nvPr>
        </p:nvSpPr>
        <p:spPr/>
        <p:txBody>
          <a:bodyPr/>
          <a:lstStyle/>
          <a:p>
            <a:fld id="{12F39F3F-B334-F74D-B07B-F117AC7D5759}" type="slidenum">
              <a:rPr kumimoji="1" lang="zh-CN" altLang="en-US" smtClean="0"/>
              <a:t>1</a:t>
            </a:fld>
            <a:endParaRPr kumimoji="1" lang="zh-CN" altLang="en-US"/>
          </a:p>
        </p:txBody>
      </p:sp>
    </p:spTree>
    <p:extLst>
      <p:ext uri="{BB962C8B-B14F-4D97-AF65-F5344CB8AC3E}">
        <p14:creationId xmlns:p14="http://schemas.microsoft.com/office/powerpoint/2010/main" val="2898928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Motivation</a:t>
            </a:r>
            <a:endParaRPr lang="zh-CN" altLang="en-US" dirty="0"/>
          </a:p>
        </p:txBody>
      </p:sp>
      <p:pic>
        <p:nvPicPr>
          <p:cNvPr id="5" name="内容占位符 4"/>
          <p:cNvPicPr>
            <a:picLocks noGrp="1" noChangeAspect="1"/>
          </p:cNvPicPr>
          <p:nvPr>
            <p:ph idx="1"/>
          </p:nvPr>
        </p:nvPicPr>
        <p:blipFill>
          <a:blip r:embed="rId2"/>
          <a:stretch>
            <a:fillRect/>
          </a:stretch>
        </p:blipFill>
        <p:spPr>
          <a:xfrm>
            <a:off x="942414" y="1520825"/>
            <a:ext cx="5305986" cy="4351338"/>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10</a:t>
            </a:fld>
            <a:endParaRPr kumimoji="1" lang="zh-CN" altLang="en-US"/>
          </a:p>
        </p:txBody>
      </p:sp>
      <p:sp>
        <p:nvSpPr>
          <p:cNvPr id="6" name="文本框 5"/>
          <p:cNvSpPr txBox="1"/>
          <p:nvPr/>
        </p:nvSpPr>
        <p:spPr>
          <a:xfrm>
            <a:off x="6686549" y="2341533"/>
            <a:ext cx="4029075"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弱监督可以通过 </a:t>
            </a:r>
            <a:r>
              <a:rPr lang="en-US" altLang="zh-CN" dirty="0"/>
              <a:t>grounding module</a:t>
            </a:r>
            <a:r>
              <a:rPr lang="zh-CN" altLang="en-US" dirty="0"/>
              <a:t>转换成全监督模型</a:t>
            </a:r>
            <a:r>
              <a:rPr lang="zh-CN" altLang="en-US" dirty="0" smtClean="0"/>
              <a:t>。</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根据</a:t>
            </a:r>
            <a:r>
              <a:rPr lang="zh-CN" altLang="en-US" dirty="0"/>
              <a:t>这个</a:t>
            </a:r>
            <a:r>
              <a:rPr lang="en-US" altLang="zh-CN" dirty="0"/>
              <a:t>pipeline, </a:t>
            </a:r>
            <a:r>
              <a:rPr lang="zh-CN" altLang="en-US" dirty="0"/>
              <a:t>问题的关键是寻找文本实体和图像</a:t>
            </a:r>
            <a:r>
              <a:rPr lang="en-US" altLang="zh-CN" dirty="0"/>
              <a:t>region pair</a:t>
            </a:r>
            <a:r>
              <a:rPr lang="zh-CN" altLang="en-US" dirty="0"/>
              <a:t>的对齐</a:t>
            </a:r>
            <a:r>
              <a:rPr lang="zh-CN" altLang="en-US" dirty="0" smtClean="0"/>
              <a:t>。</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smtClean="0"/>
          </a:p>
        </p:txBody>
      </p:sp>
      <p:sp>
        <p:nvSpPr>
          <p:cNvPr id="7" name="矩形 6"/>
          <p:cNvSpPr/>
          <p:nvPr/>
        </p:nvSpPr>
        <p:spPr>
          <a:xfrm>
            <a:off x="4600576" y="3386138"/>
            <a:ext cx="1038224" cy="7572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28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 Architecture </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11</a:t>
            </a:fld>
            <a:endParaRPr kumimoji="1" lang="zh-CN" altLang="en-US"/>
          </a:p>
        </p:txBody>
      </p:sp>
      <p:pic>
        <p:nvPicPr>
          <p:cNvPr id="6" name="图片 5"/>
          <p:cNvPicPr>
            <a:picLocks noChangeAspect="1"/>
          </p:cNvPicPr>
          <p:nvPr/>
        </p:nvPicPr>
        <p:blipFill rotWithShape="1">
          <a:blip r:embed="rId3"/>
          <a:srcRect b="34306"/>
          <a:stretch/>
        </p:blipFill>
        <p:spPr>
          <a:xfrm>
            <a:off x="768531" y="1366837"/>
            <a:ext cx="9791700" cy="3109913"/>
          </a:xfrm>
          <a:prstGeom prst="rect">
            <a:avLst/>
          </a:prstGeom>
        </p:spPr>
      </p:pic>
      <p:sp>
        <p:nvSpPr>
          <p:cNvPr id="7" name="文本框 6"/>
          <p:cNvSpPr txBox="1"/>
          <p:nvPr/>
        </p:nvSpPr>
        <p:spPr>
          <a:xfrm>
            <a:off x="1140006" y="4639211"/>
            <a:ext cx="9420225"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3.1 </a:t>
            </a:r>
            <a:r>
              <a:rPr lang="zh-CN" altLang="en-US" dirty="0" smtClean="0"/>
              <a:t>短语上下文模块，为了实现图像区域和文本更好的定位；</a:t>
            </a:r>
            <a:endParaRPr lang="en-US" altLang="zh-CN" dirty="0" smtClean="0"/>
          </a:p>
          <a:p>
            <a:pPr marL="285750" indent="-285750">
              <a:buFont typeface="Arial" panose="020B0604020202020204" pitchFamily="34" charset="0"/>
              <a:buChar char="•"/>
            </a:pPr>
            <a:r>
              <a:rPr lang="en-US" altLang="zh-CN" dirty="0" smtClean="0"/>
              <a:t>3.2 </a:t>
            </a:r>
            <a:r>
              <a:rPr lang="zh-CN" altLang="en-US" dirty="0" smtClean="0"/>
              <a:t>区域文本和语义文本对齐得分，连接文本实体和视觉区域；</a:t>
            </a:r>
            <a:endParaRPr lang="en-US" altLang="zh-CN" dirty="0" smtClean="0"/>
          </a:p>
          <a:p>
            <a:pPr marL="285750" indent="-285750">
              <a:buFont typeface="Arial" panose="020B0604020202020204" pitchFamily="34" charset="0"/>
              <a:buChar char="•"/>
            </a:pPr>
            <a:r>
              <a:rPr lang="en-US" altLang="zh-CN" dirty="0" smtClean="0"/>
              <a:t>3.3 </a:t>
            </a:r>
            <a:r>
              <a:rPr lang="zh-CN" altLang="en-US" dirty="0" smtClean="0"/>
              <a:t>初始化场景图；</a:t>
            </a:r>
            <a:endParaRPr lang="en-US" altLang="zh-CN" dirty="0" smtClean="0"/>
          </a:p>
          <a:p>
            <a:pPr marL="285750" indent="-285750">
              <a:buFont typeface="Arial" panose="020B0604020202020204" pitchFamily="34" charset="0"/>
              <a:buChar char="•"/>
            </a:pPr>
            <a:r>
              <a:rPr lang="en-US" altLang="zh-CN" dirty="0" smtClean="0"/>
              <a:t>3.4 </a:t>
            </a:r>
            <a:r>
              <a:rPr lang="zh-CN" altLang="en-US" dirty="0" smtClean="0"/>
              <a:t>多次迭代学习</a:t>
            </a:r>
            <a:r>
              <a:rPr lang="en-US" altLang="zh-CN" dirty="0" smtClean="0"/>
              <a:t>top-score boxes </a:t>
            </a:r>
            <a:r>
              <a:rPr lang="zh-CN" altLang="en-US" dirty="0" smtClean="0"/>
              <a:t>去学习更好的视觉</a:t>
            </a:r>
            <a:r>
              <a:rPr lang="en-US" altLang="zh-CN" dirty="0" smtClean="0"/>
              <a:t>-</a:t>
            </a:r>
            <a:r>
              <a:rPr lang="zh-CN" altLang="en-US" dirty="0" smtClean="0"/>
              <a:t>文本联系；</a:t>
            </a:r>
            <a:endParaRPr lang="en-US" altLang="zh-CN" dirty="0" smtClean="0"/>
          </a:p>
          <a:p>
            <a:pPr marL="285750" indent="-285750">
              <a:buFont typeface="Arial" panose="020B0604020202020204" pitchFamily="34" charset="0"/>
              <a:buChar char="•"/>
            </a:pPr>
            <a:r>
              <a:rPr lang="en-US" altLang="zh-CN" dirty="0" smtClean="0"/>
              <a:t>3.5 </a:t>
            </a:r>
            <a:r>
              <a:rPr lang="zh-CN" altLang="en-US" dirty="0" smtClean="0"/>
              <a:t>利用</a:t>
            </a:r>
            <a:r>
              <a:rPr lang="en-US" altLang="zh-CN" dirty="0" smtClean="0"/>
              <a:t>RNN </a:t>
            </a:r>
            <a:r>
              <a:rPr lang="zh-CN" altLang="en-US" dirty="0" smtClean="0"/>
              <a:t>获取视觉语言的常识，滤除常识性不可能的三元组。</a:t>
            </a:r>
            <a:endParaRPr lang="en-US" altLang="zh-CN" dirty="0" smtClean="0"/>
          </a:p>
          <a:p>
            <a:endParaRPr lang="en-US" altLang="zh-CN" dirty="0" smtClean="0"/>
          </a:p>
        </p:txBody>
      </p:sp>
    </p:spTree>
    <p:extLst>
      <p:ext uri="{BB962C8B-B14F-4D97-AF65-F5344CB8AC3E}">
        <p14:creationId xmlns:p14="http://schemas.microsoft.com/office/powerpoint/2010/main" val="2480931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 Architecture </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12</a:t>
            </a:fld>
            <a:endParaRPr kumimoji="1" lang="zh-CN" altLang="en-US"/>
          </a:p>
        </p:txBody>
      </p:sp>
      <p:pic>
        <p:nvPicPr>
          <p:cNvPr id="6" name="图片 5"/>
          <p:cNvPicPr>
            <a:picLocks noChangeAspect="1"/>
          </p:cNvPicPr>
          <p:nvPr/>
        </p:nvPicPr>
        <p:blipFill rotWithShape="1">
          <a:blip r:embed="rId3"/>
          <a:srcRect b="34306"/>
          <a:stretch/>
        </p:blipFill>
        <p:spPr>
          <a:xfrm>
            <a:off x="768531" y="1366837"/>
            <a:ext cx="9791700" cy="3109913"/>
          </a:xfrm>
          <a:prstGeom prst="rect">
            <a:avLst/>
          </a:prstGeom>
        </p:spPr>
      </p:pic>
      <p:sp>
        <p:nvSpPr>
          <p:cNvPr id="7" name="文本框 6"/>
          <p:cNvSpPr txBox="1"/>
          <p:nvPr/>
        </p:nvSpPr>
        <p:spPr>
          <a:xfrm>
            <a:off x="1140006" y="4639211"/>
            <a:ext cx="9420225"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给定</a:t>
            </a:r>
            <a:r>
              <a:rPr lang="en-US" altLang="zh-CN" dirty="0" err="1" smtClean="0"/>
              <a:t>GloVe</a:t>
            </a:r>
            <a:r>
              <a:rPr lang="en-US" altLang="zh-CN" dirty="0" smtClean="0"/>
              <a:t> embedding </a:t>
            </a:r>
            <a:r>
              <a:rPr lang="zh-CN" altLang="en-US" dirty="0" smtClean="0"/>
              <a:t>以及</a:t>
            </a:r>
            <a:r>
              <a:rPr lang="en-US" altLang="zh-CN" dirty="0" smtClean="0"/>
              <a:t>one-hot </a:t>
            </a:r>
            <a:r>
              <a:rPr lang="zh-CN" altLang="en-US" dirty="0" smtClean="0"/>
              <a:t>表示的实体</a:t>
            </a:r>
            <a:endParaRPr lang="en-US" altLang="zh-CN" dirty="0" smtClean="0"/>
          </a:p>
          <a:p>
            <a:r>
              <a:rPr lang="zh-CN" altLang="en-US" dirty="0" smtClean="0"/>
              <a:t>     和</a:t>
            </a:r>
            <a:r>
              <a:rPr lang="zh-CN" altLang="en-US" dirty="0" smtClean="0"/>
              <a:t>关系，初始的</a:t>
            </a:r>
            <a:r>
              <a:rPr lang="en-US" altLang="zh-CN" dirty="0" smtClean="0"/>
              <a:t>word embedding</a:t>
            </a:r>
            <a:r>
              <a:rPr lang="zh-CN" altLang="en-US" dirty="0" smtClean="0"/>
              <a:t>表示为：</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smtClean="0"/>
              <a:t>然后计算短语级别的上下文 </a:t>
            </a:r>
            <a:r>
              <a:rPr lang="en-US" altLang="zh-CN" dirty="0" smtClean="0"/>
              <a:t>word embedding</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zh-CN" altLang="en-US" dirty="0"/>
          </a:p>
        </p:txBody>
      </p:sp>
      <p:sp>
        <p:nvSpPr>
          <p:cNvPr id="8" name="矩形 7"/>
          <p:cNvSpPr/>
          <p:nvPr/>
        </p:nvSpPr>
        <p:spPr>
          <a:xfrm>
            <a:off x="4188007" y="1520825"/>
            <a:ext cx="6165668" cy="1584325"/>
          </a:xfrm>
          <a:prstGeom prst="rect">
            <a:avLst/>
          </a:prstGeom>
          <a:solidFill>
            <a:schemeClr val="bg1">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baseline="-25000">
                <a:solidFill>
                  <a:schemeClr val="lt1"/>
                </a:solidFill>
                <a:latin typeface="+mn-lt"/>
                <a:ea typeface="+mn-ea"/>
                <a:cs typeface="+mn-cs"/>
              </a:defRPr>
            </a:lvl1pPr>
            <a:lvl2pPr marL="457200" algn="l" rtl="0" eaLnBrk="0" fontAlgn="base" hangingPunct="0">
              <a:spcBef>
                <a:spcPct val="0"/>
              </a:spcBef>
              <a:spcAft>
                <a:spcPct val="0"/>
              </a:spcAft>
              <a:defRPr kern="1200" baseline="-25000">
                <a:solidFill>
                  <a:schemeClr val="lt1"/>
                </a:solidFill>
                <a:latin typeface="+mn-lt"/>
                <a:ea typeface="+mn-ea"/>
                <a:cs typeface="+mn-cs"/>
              </a:defRPr>
            </a:lvl2pPr>
            <a:lvl3pPr marL="914400" algn="l" rtl="0" eaLnBrk="0" fontAlgn="base" hangingPunct="0">
              <a:spcBef>
                <a:spcPct val="0"/>
              </a:spcBef>
              <a:spcAft>
                <a:spcPct val="0"/>
              </a:spcAft>
              <a:defRPr kern="1200" baseline="-25000">
                <a:solidFill>
                  <a:schemeClr val="lt1"/>
                </a:solidFill>
                <a:latin typeface="+mn-lt"/>
                <a:ea typeface="+mn-ea"/>
                <a:cs typeface="+mn-cs"/>
              </a:defRPr>
            </a:lvl3pPr>
            <a:lvl4pPr marL="1371600" algn="l" rtl="0" eaLnBrk="0" fontAlgn="base" hangingPunct="0">
              <a:spcBef>
                <a:spcPct val="0"/>
              </a:spcBef>
              <a:spcAft>
                <a:spcPct val="0"/>
              </a:spcAft>
              <a:defRPr kern="1200" baseline="-25000">
                <a:solidFill>
                  <a:schemeClr val="lt1"/>
                </a:solidFill>
                <a:latin typeface="+mn-lt"/>
                <a:ea typeface="+mn-ea"/>
                <a:cs typeface="+mn-cs"/>
              </a:defRPr>
            </a:lvl4pPr>
            <a:lvl5pPr marL="1828800" algn="l" rtl="0" eaLnBrk="0" fontAlgn="base" hangingPunct="0">
              <a:spcBef>
                <a:spcPct val="0"/>
              </a:spcBef>
              <a:spcAft>
                <a:spcPct val="0"/>
              </a:spcAft>
              <a:defRPr kern="1200" baseline="-25000">
                <a:solidFill>
                  <a:schemeClr val="lt1"/>
                </a:solidFill>
                <a:latin typeface="+mn-lt"/>
                <a:ea typeface="+mn-ea"/>
                <a:cs typeface="+mn-cs"/>
              </a:defRPr>
            </a:lvl5pPr>
            <a:lvl6pPr marL="2286000" algn="l" defTabSz="914400" rtl="0" eaLnBrk="1" latinLnBrk="0" hangingPunct="1">
              <a:defRPr kern="1200" baseline="-25000">
                <a:solidFill>
                  <a:schemeClr val="lt1"/>
                </a:solidFill>
                <a:latin typeface="+mn-lt"/>
                <a:ea typeface="+mn-ea"/>
                <a:cs typeface="+mn-cs"/>
              </a:defRPr>
            </a:lvl6pPr>
            <a:lvl7pPr marL="2743200" algn="l" defTabSz="914400" rtl="0" eaLnBrk="1" latinLnBrk="0" hangingPunct="1">
              <a:defRPr kern="1200" baseline="-25000">
                <a:solidFill>
                  <a:schemeClr val="lt1"/>
                </a:solidFill>
                <a:latin typeface="+mn-lt"/>
                <a:ea typeface="+mn-ea"/>
                <a:cs typeface="+mn-cs"/>
              </a:defRPr>
            </a:lvl7pPr>
            <a:lvl8pPr marL="3200400" algn="l" defTabSz="914400" rtl="0" eaLnBrk="1" latinLnBrk="0" hangingPunct="1">
              <a:defRPr kern="1200" baseline="-25000">
                <a:solidFill>
                  <a:schemeClr val="lt1"/>
                </a:solidFill>
                <a:latin typeface="+mn-lt"/>
                <a:ea typeface="+mn-ea"/>
                <a:cs typeface="+mn-cs"/>
              </a:defRPr>
            </a:lvl8pPr>
            <a:lvl9pPr marL="3657600" algn="l" defTabSz="914400" rtl="0" eaLnBrk="1" latinLnBrk="0" hangingPunct="1">
              <a:defRPr kern="1200" baseline="-25000">
                <a:solidFill>
                  <a:schemeClr val="lt1"/>
                </a:solidFill>
                <a:latin typeface="+mn-lt"/>
                <a:ea typeface="+mn-ea"/>
                <a:cs typeface="+mn-cs"/>
              </a:defRPr>
            </a:lvl9pPr>
          </a:lstStyle>
          <a:p>
            <a:pPr algn="ctr">
              <a:defRPr/>
            </a:pPr>
            <a:endParaRPr lang="zh-CN" altLang="en-US"/>
          </a:p>
        </p:txBody>
      </p:sp>
      <p:sp>
        <p:nvSpPr>
          <p:cNvPr id="9" name="矩形 8"/>
          <p:cNvSpPr/>
          <p:nvPr/>
        </p:nvSpPr>
        <p:spPr>
          <a:xfrm>
            <a:off x="5267325" y="3046413"/>
            <a:ext cx="5153025" cy="1430337"/>
          </a:xfrm>
          <a:prstGeom prst="rect">
            <a:avLst/>
          </a:prstGeom>
          <a:solidFill>
            <a:schemeClr val="bg1">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baseline="-25000">
                <a:solidFill>
                  <a:schemeClr val="lt1"/>
                </a:solidFill>
                <a:latin typeface="+mn-lt"/>
                <a:ea typeface="+mn-ea"/>
                <a:cs typeface="+mn-cs"/>
              </a:defRPr>
            </a:lvl1pPr>
            <a:lvl2pPr marL="457200" algn="l" rtl="0" eaLnBrk="0" fontAlgn="base" hangingPunct="0">
              <a:spcBef>
                <a:spcPct val="0"/>
              </a:spcBef>
              <a:spcAft>
                <a:spcPct val="0"/>
              </a:spcAft>
              <a:defRPr kern="1200" baseline="-25000">
                <a:solidFill>
                  <a:schemeClr val="lt1"/>
                </a:solidFill>
                <a:latin typeface="+mn-lt"/>
                <a:ea typeface="+mn-ea"/>
                <a:cs typeface="+mn-cs"/>
              </a:defRPr>
            </a:lvl2pPr>
            <a:lvl3pPr marL="914400" algn="l" rtl="0" eaLnBrk="0" fontAlgn="base" hangingPunct="0">
              <a:spcBef>
                <a:spcPct val="0"/>
              </a:spcBef>
              <a:spcAft>
                <a:spcPct val="0"/>
              </a:spcAft>
              <a:defRPr kern="1200" baseline="-25000">
                <a:solidFill>
                  <a:schemeClr val="lt1"/>
                </a:solidFill>
                <a:latin typeface="+mn-lt"/>
                <a:ea typeface="+mn-ea"/>
                <a:cs typeface="+mn-cs"/>
              </a:defRPr>
            </a:lvl3pPr>
            <a:lvl4pPr marL="1371600" algn="l" rtl="0" eaLnBrk="0" fontAlgn="base" hangingPunct="0">
              <a:spcBef>
                <a:spcPct val="0"/>
              </a:spcBef>
              <a:spcAft>
                <a:spcPct val="0"/>
              </a:spcAft>
              <a:defRPr kern="1200" baseline="-25000">
                <a:solidFill>
                  <a:schemeClr val="lt1"/>
                </a:solidFill>
                <a:latin typeface="+mn-lt"/>
                <a:ea typeface="+mn-ea"/>
                <a:cs typeface="+mn-cs"/>
              </a:defRPr>
            </a:lvl4pPr>
            <a:lvl5pPr marL="1828800" algn="l" rtl="0" eaLnBrk="0" fontAlgn="base" hangingPunct="0">
              <a:spcBef>
                <a:spcPct val="0"/>
              </a:spcBef>
              <a:spcAft>
                <a:spcPct val="0"/>
              </a:spcAft>
              <a:defRPr kern="1200" baseline="-25000">
                <a:solidFill>
                  <a:schemeClr val="lt1"/>
                </a:solidFill>
                <a:latin typeface="+mn-lt"/>
                <a:ea typeface="+mn-ea"/>
                <a:cs typeface="+mn-cs"/>
              </a:defRPr>
            </a:lvl5pPr>
            <a:lvl6pPr marL="2286000" algn="l" defTabSz="914400" rtl="0" eaLnBrk="1" latinLnBrk="0" hangingPunct="1">
              <a:defRPr kern="1200" baseline="-25000">
                <a:solidFill>
                  <a:schemeClr val="lt1"/>
                </a:solidFill>
                <a:latin typeface="+mn-lt"/>
                <a:ea typeface="+mn-ea"/>
                <a:cs typeface="+mn-cs"/>
              </a:defRPr>
            </a:lvl6pPr>
            <a:lvl7pPr marL="2743200" algn="l" defTabSz="914400" rtl="0" eaLnBrk="1" latinLnBrk="0" hangingPunct="1">
              <a:defRPr kern="1200" baseline="-25000">
                <a:solidFill>
                  <a:schemeClr val="lt1"/>
                </a:solidFill>
                <a:latin typeface="+mn-lt"/>
                <a:ea typeface="+mn-ea"/>
                <a:cs typeface="+mn-cs"/>
              </a:defRPr>
            </a:lvl7pPr>
            <a:lvl8pPr marL="3200400" algn="l" defTabSz="914400" rtl="0" eaLnBrk="1" latinLnBrk="0" hangingPunct="1">
              <a:defRPr kern="1200" baseline="-25000">
                <a:solidFill>
                  <a:schemeClr val="lt1"/>
                </a:solidFill>
                <a:latin typeface="+mn-lt"/>
                <a:ea typeface="+mn-ea"/>
                <a:cs typeface="+mn-cs"/>
              </a:defRPr>
            </a:lvl8pPr>
            <a:lvl9pPr marL="3657600" algn="l" defTabSz="914400" rtl="0" eaLnBrk="1" latinLnBrk="0" hangingPunct="1">
              <a:defRPr kern="1200" baseline="-25000">
                <a:solidFill>
                  <a:schemeClr val="lt1"/>
                </a:solidFill>
                <a:latin typeface="+mn-lt"/>
                <a:ea typeface="+mn-ea"/>
                <a:cs typeface="+mn-cs"/>
              </a:defRPr>
            </a:lvl9pPr>
          </a:lstStyle>
          <a:p>
            <a:pPr algn="ctr">
              <a:defRPr/>
            </a:pPr>
            <a:endParaRPr lang="zh-CN" altLang="en-US"/>
          </a:p>
        </p:txBody>
      </p:sp>
      <p:pic>
        <p:nvPicPr>
          <p:cNvPr id="3" name="图片 2"/>
          <p:cNvPicPr>
            <a:picLocks noChangeAspect="1"/>
          </p:cNvPicPr>
          <p:nvPr/>
        </p:nvPicPr>
        <p:blipFill rotWithShape="1">
          <a:blip r:embed="rId4"/>
          <a:srcRect t="11562"/>
          <a:stretch/>
        </p:blipFill>
        <p:spPr>
          <a:xfrm>
            <a:off x="1866900" y="5334773"/>
            <a:ext cx="2228850" cy="320100"/>
          </a:xfrm>
          <a:prstGeom prst="rect">
            <a:avLst/>
          </a:prstGeom>
        </p:spPr>
      </p:pic>
      <p:pic>
        <p:nvPicPr>
          <p:cNvPr id="5" name="图片 4"/>
          <p:cNvPicPr>
            <a:picLocks noChangeAspect="1"/>
          </p:cNvPicPr>
          <p:nvPr/>
        </p:nvPicPr>
        <p:blipFill>
          <a:blip r:embed="rId5"/>
          <a:stretch>
            <a:fillRect/>
          </a:stretch>
        </p:blipFill>
        <p:spPr>
          <a:xfrm>
            <a:off x="6464481" y="1366837"/>
            <a:ext cx="4819650" cy="3629025"/>
          </a:xfrm>
          <a:prstGeom prst="rect">
            <a:avLst/>
          </a:prstGeom>
        </p:spPr>
      </p:pic>
      <p:sp>
        <p:nvSpPr>
          <p:cNvPr id="10" name="矩形 9"/>
          <p:cNvSpPr/>
          <p:nvPr/>
        </p:nvSpPr>
        <p:spPr>
          <a:xfrm>
            <a:off x="942975" y="1583700"/>
            <a:ext cx="3124200" cy="17309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0141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 Architecture </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13</a:t>
            </a:fld>
            <a:endParaRPr kumimoji="1" lang="zh-CN" altLang="en-US"/>
          </a:p>
        </p:txBody>
      </p:sp>
      <p:pic>
        <p:nvPicPr>
          <p:cNvPr id="6" name="图片 5"/>
          <p:cNvPicPr>
            <a:picLocks noChangeAspect="1"/>
          </p:cNvPicPr>
          <p:nvPr/>
        </p:nvPicPr>
        <p:blipFill rotWithShape="1">
          <a:blip r:embed="rId3"/>
          <a:srcRect b="34306"/>
          <a:stretch/>
        </p:blipFill>
        <p:spPr>
          <a:xfrm>
            <a:off x="768531" y="1366837"/>
            <a:ext cx="9791700" cy="3109913"/>
          </a:xfrm>
          <a:prstGeom prst="rect">
            <a:avLst/>
          </a:prstGeom>
        </p:spPr>
      </p:pic>
      <p:sp>
        <p:nvSpPr>
          <p:cNvPr id="7" name="文本框 6"/>
          <p:cNvSpPr txBox="1"/>
          <p:nvPr/>
        </p:nvSpPr>
        <p:spPr>
          <a:xfrm>
            <a:off x="1140006" y="4639211"/>
            <a:ext cx="5013143"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上下文的文本实体和视觉</a:t>
            </a:r>
            <a:r>
              <a:rPr lang="en-US" altLang="zh-CN" dirty="0" smtClean="0"/>
              <a:t>region</a:t>
            </a:r>
            <a:r>
              <a:rPr lang="zh-CN" altLang="en-US" dirty="0" smtClean="0"/>
              <a:t>进行匹配：</a:t>
            </a:r>
            <a:endParaRPr lang="en-US" altLang="zh-CN" dirty="0" smtClean="0"/>
          </a:p>
          <a:p>
            <a:pPr marL="285750" indent="-285750">
              <a:buFont typeface="Arial" panose="020B0604020202020204" pitchFamily="34" charset="0"/>
              <a:buChar char="•"/>
            </a:pPr>
            <a:r>
              <a:rPr lang="zh-CN" altLang="en-US" dirty="0" smtClean="0"/>
              <a:t>计算文本实体</a:t>
            </a:r>
            <a:r>
              <a:rPr lang="en-US" altLang="zh-CN" dirty="0" smtClean="0"/>
              <a:t>e</a:t>
            </a:r>
            <a:r>
              <a:rPr lang="zh-CN" altLang="en-US" dirty="0" smtClean="0"/>
              <a:t>和视觉区域</a:t>
            </a:r>
            <a:r>
              <a:rPr lang="en-US" altLang="zh-CN" dirty="0" smtClean="0"/>
              <a:t>v</a:t>
            </a:r>
            <a:r>
              <a:rPr lang="zh-CN" altLang="en-US" dirty="0" smtClean="0"/>
              <a:t>的</a:t>
            </a:r>
            <a:r>
              <a:rPr lang="en-US" altLang="zh-CN" dirty="0" smtClean="0"/>
              <a:t>dot:</a:t>
            </a:r>
          </a:p>
          <a:p>
            <a:pPr marL="285750" indent="-285750">
              <a:buFont typeface="Arial" panose="020B0604020202020204" pitchFamily="34" charset="0"/>
              <a:buChar char="•"/>
            </a:pPr>
            <a:endParaRPr lang="zh-CN" altLang="en-US" dirty="0"/>
          </a:p>
        </p:txBody>
      </p:sp>
      <p:sp>
        <p:nvSpPr>
          <p:cNvPr id="8" name="矩形 7"/>
          <p:cNvSpPr/>
          <p:nvPr/>
        </p:nvSpPr>
        <p:spPr>
          <a:xfrm>
            <a:off x="6153149" y="1520825"/>
            <a:ext cx="4200525" cy="1584325"/>
          </a:xfrm>
          <a:prstGeom prst="rect">
            <a:avLst/>
          </a:prstGeom>
          <a:solidFill>
            <a:schemeClr val="bg1">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baseline="-25000">
                <a:solidFill>
                  <a:schemeClr val="lt1"/>
                </a:solidFill>
                <a:latin typeface="+mn-lt"/>
                <a:ea typeface="+mn-ea"/>
                <a:cs typeface="+mn-cs"/>
              </a:defRPr>
            </a:lvl1pPr>
            <a:lvl2pPr marL="457200" algn="l" rtl="0" eaLnBrk="0" fontAlgn="base" hangingPunct="0">
              <a:spcBef>
                <a:spcPct val="0"/>
              </a:spcBef>
              <a:spcAft>
                <a:spcPct val="0"/>
              </a:spcAft>
              <a:defRPr kern="1200" baseline="-25000">
                <a:solidFill>
                  <a:schemeClr val="lt1"/>
                </a:solidFill>
                <a:latin typeface="+mn-lt"/>
                <a:ea typeface="+mn-ea"/>
                <a:cs typeface="+mn-cs"/>
              </a:defRPr>
            </a:lvl2pPr>
            <a:lvl3pPr marL="914400" algn="l" rtl="0" eaLnBrk="0" fontAlgn="base" hangingPunct="0">
              <a:spcBef>
                <a:spcPct val="0"/>
              </a:spcBef>
              <a:spcAft>
                <a:spcPct val="0"/>
              </a:spcAft>
              <a:defRPr kern="1200" baseline="-25000">
                <a:solidFill>
                  <a:schemeClr val="lt1"/>
                </a:solidFill>
                <a:latin typeface="+mn-lt"/>
                <a:ea typeface="+mn-ea"/>
                <a:cs typeface="+mn-cs"/>
              </a:defRPr>
            </a:lvl3pPr>
            <a:lvl4pPr marL="1371600" algn="l" rtl="0" eaLnBrk="0" fontAlgn="base" hangingPunct="0">
              <a:spcBef>
                <a:spcPct val="0"/>
              </a:spcBef>
              <a:spcAft>
                <a:spcPct val="0"/>
              </a:spcAft>
              <a:defRPr kern="1200" baseline="-25000">
                <a:solidFill>
                  <a:schemeClr val="lt1"/>
                </a:solidFill>
                <a:latin typeface="+mn-lt"/>
                <a:ea typeface="+mn-ea"/>
                <a:cs typeface="+mn-cs"/>
              </a:defRPr>
            </a:lvl4pPr>
            <a:lvl5pPr marL="1828800" algn="l" rtl="0" eaLnBrk="0" fontAlgn="base" hangingPunct="0">
              <a:spcBef>
                <a:spcPct val="0"/>
              </a:spcBef>
              <a:spcAft>
                <a:spcPct val="0"/>
              </a:spcAft>
              <a:defRPr kern="1200" baseline="-25000">
                <a:solidFill>
                  <a:schemeClr val="lt1"/>
                </a:solidFill>
                <a:latin typeface="+mn-lt"/>
                <a:ea typeface="+mn-ea"/>
                <a:cs typeface="+mn-cs"/>
              </a:defRPr>
            </a:lvl5pPr>
            <a:lvl6pPr marL="2286000" algn="l" defTabSz="914400" rtl="0" eaLnBrk="1" latinLnBrk="0" hangingPunct="1">
              <a:defRPr kern="1200" baseline="-25000">
                <a:solidFill>
                  <a:schemeClr val="lt1"/>
                </a:solidFill>
                <a:latin typeface="+mn-lt"/>
                <a:ea typeface="+mn-ea"/>
                <a:cs typeface="+mn-cs"/>
              </a:defRPr>
            </a:lvl6pPr>
            <a:lvl7pPr marL="2743200" algn="l" defTabSz="914400" rtl="0" eaLnBrk="1" latinLnBrk="0" hangingPunct="1">
              <a:defRPr kern="1200" baseline="-25000">
                <a:solidFill>
                  <a:schemeClr val="lt1"/>
                </a:solidFill>
                <a:latin typeface="+mn-lt"/>
                <a:ea typeface="+mn-ea"/>
                <a:cs typeface="+mn-cs"/>
              </a:defRPr>
            </a:lvl7pPr>
            <a:lvl8pPr marL="3200400" algn="l" defTabSz="914400" rtl="0" eaLnBrk="1" latinLnBrk="0" hangingPunct="1">
              <a:defRPr kern="1200" baseline="-25000">
                <a:solidFill>
                  <a:schemeClr val="lt1"/>
                </a:solidFill>
                <a:latin typeface="+mn-lt"/>
                <a:ea typeface="+mn-ea"/>
                <a:cs typeface="+mn-cs"/>
              </a:defRPr>
            </a:lvl8pPr>
            <a:lvl9pPr marL="3657600" algn="l" defTabSz="914400" rtl="0" eaLnBrk="1" latinLnBrk="0" hangingPunct="1">
              <a:defRPr kern="1200" baseline="-25000">
                <a:solidFill>
                  <a:schemeClr val="lt1"/>
                </a:solidFill>
                <a:latin typeface="+mn-lt"/>
                <a:ea typeface="+mn-ea"/>
                <a:cs typeface="+mn-cs"/>
              </a:defRPr>
            </a:lvl9pPr>
          </a:lstStyle>
          <a:p>
            <a:pPr algn="ctr">
              <a:defRPr/>
            </a:pPr>
            <a:endParaRPr lang="zh-CN" altLang="en-US"/>
          </a:p>
        </p:txBody>
      </p:sp>
      <p:sp>
        <p:nvSpPr>
          <p:cNvPr id="9" name="矩形 8"/>
          <p:cNvSpPr/>
          <p:nvPr/>
        </p:nvSpPr>
        <p:spPr>
          <a:xfrm>
            <a:off x="5267325" y="3046413"/>
            <a:ext cx="5153025" cy="1430337"/>
          </a:xfrm>
          <a:prstGeom prst="rect">
            <a:avLst/>
          </a:prstGeom>
          <a:solidFill>
            <a:schemeClr val="bg1">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baseline="-25000">
                <a:solidFill>
                  <a:schemeClr val="lt1"/>
                </a:solidFill>
                <a:latin typeface="+mn-lt"/>
                <a:ea typeface="+mn-ea"/>
                <a:cs typeface="+mn-cs"/>
              </a:defRPr>
            </a:lvl1pPr>
            <a:lvl2pPr marL="457200" algn="l" rtl="0" eaLnBrk="0" fontAlgn="base" hangingPunct="0">
              <a:spcBef>
                <a:spcPct val="0"/>
              </a:spcBef>
              <a:spcAft>
                <a:spcPct val="0"/>
              </a:spcAft>
              <a:defRPr kern="1200" baseline="-25000">
                <a:solidFill>
                  <a:schemeClr val="lt1"/>
                </a:solidFill>
                <a:latin typeface="+mn-lt"/>
                <a:ea typeface="+mn-ea"/>
                <a:cs typeface="+mn-cs"/>
              </a:defRPr>
            </a:lvl2pPr>
            <a:lvl3pPr marL="914400" algn="l" rtl="0" eaLnBrk="0" fontAlgn="base" hangingPunct="0">
              <a:spcBef>
                <a:spcPct val="0"/>
              </a:spcBef>
              <a:spcAft>
                <a:spcPct val="0"/>
              </a:spcAft>
              <a:defRPr kern="1200" baseline="-25000">
                <a:solidFill>
                  <a:schemeClr val="lt1"/>
                </a:solidFill>
                <a:latin typeface="+mn-lt"/>
                <a:ea typeface="+mn-ea"/>
                <a:cs typeface="+mn-cs"/>
              </a:defRPr>
            </a:lvl3pPr>
            <a:lvl4pPr marL="1371600" algn="l" rtl="0" eaLnBrk="0" fontAlgn="base" hangingPunct="0">
              <a:spcBef>
                <a:spcPct val="0"/>
              </a:spcBef>
              <a:spcAft>
                <a:spcPct val="0"/>
              </a:spcAft>
              <a:defRPr kern="1200" baseline="-25000">
                <a:solidFill>
                  <a:schemeClr val="lt1"/>
                </a:solidFill>
                <a:latin typeface="+mn-lt"/>
                <a:ea typeface="+mn-ea"/>
                <a:cs typeface="+mn-cs"/>
              </a:defRPr>
            </a:lvl4pPr>
            <a:lvl5pPr marL="1828800" algn="l" rtl="0" eaLnBrk="0" fontAlgn="base" hangingPunct="0">
              <a:spcBef>
                <a:spcPct val="0"/>
              </a:spcBef>
              <a:spcAft>
                <a:spcPct val="0"/>
              </a:spcAft>
              <a:defRPr kern="1200" baseline="-25000">
                <a:solidFill>
                  <a:schemeClr val="lt1"/>
                </a:solidFill>
                <a:latin typeface="+mn-lt"/>
                <a:ea typeface="+mn-ea"/>
                <a:cs typeface="+mn-cs"/>
              </a:defRPr>
            </a:lvl5pPr>
            <a:lvl6pPr marL="2286000" algn="l" defTabSz="914400" rtl="0" eaLnBrk="1" latinLnBrk="0" hangingPunct="1">
              <a:defRPr kern="1200" baseline="-25000">
                <a:solidFill>
                  <a:schemeClr val="lt1"/>
                </a:solidFill>
                <a:latin typeface="+mn-lt"/>
                <a:ea typeface="+mn-ea"/>
                <a:cs typeface="+mn-cs"/>
              </a:defRPr>
            </a:lvl6pPr>
            <a:lvl7pPr marL="2743200" algn="l" defTabSz="914400" rtl="0" eaLnBrk="1" latinLnBrk="0" hangingPunct="1">
              <a:defRPr kern="1200" baseline="-25000">
                <a:solidFill>
                  <a:schemeClr val="lt1"/>
                </a:solidFill>
                <a:latin typeface="+mn-lt"/>
                <a:ea typeface="+mn-ea"/>
                <a:cs typeface="+mn-cs"/>
              </a:defRPr>
            </a:lvl7pPr>
            <a:lvl8pPr marL="3200400" algn="l" defTabSz="914400" rtl="0" eaLnBrk="1" latinLnBrk="0" hangingPunct="1">
              <a:defRPr kern="1200" baseline="-25000">
                <a:solidFill>
                  <a:schemeClr val="lt1"/>
                </a:solidFill>
                <a:latin typeface="+mn-lt"/>
                <a:ea typeface="+mn-ea"/>
                <a:cs typeface="+mn-cs"/>
              </a:defRPr>
            </a:lvl8pPr>
            <a:lvl9pPr marL="3657600" algn="l" defTabSz="914400" rtl="0" eaLnBrk="1" latinLnBrk="0" hangingPunct="1">
              <a:defRPr kern="1200" baseline="-25000">
                <a:solidFill>
                  <a:schemeClr val="lt1"/>
                </a:solidFill>
                <a:latin typeface="+mn-lt"/>
                <a:ea typeface="+mn-ea"/>
                <a:cs typeface="+mn-cs"/>
              </a:defRPr>
            </a:lvl9pPr>
          </a:lstStyle>
          <a:p>
            <a:pPr algn="ctr">
              <a:defRPr/>
            </a:pPr>
            <a:endParaRPr lang="zh-CN" altLang="en-US"/>
          </a:p>
        </p:txBody>
      </p:sp>
      <p:pic>
        <p:nvPicPr>
          <p:cNvPr id="10" name="图片 9"/>
          <p:cNvPicPr>
            <a:picLocks noChangeAspect="1"/>
          </p:cNvPicPr>
          <p:nvPr/>
        </p:nvPicPr>
        <p:blipFill>
          <a:blip r:embed="rId4"/>
          <a:stretch>
            <a:fillRect/>
          </a:stretch>
        </p:blipFill>
        <p:spPr>
          <a:xfrm>
            <a:off x="1247774" y="5330825"/>
            <a:ext cx="4905375" cy="1343025"/>
          </a:xfrm>
          <a:prstGeom prst="rect">
            <a:avLst/>
          </a:prstGeom>
        </p:spPr>
      </p:pic>
      <p:pic>
        <p:nvPicPr>
          <p:cNvPr id="11" name="图片 10"/>
          <p:cNvPicPr>
            <a:picLocks noChangeAspect="1"/>
          </p:cNvPicPr>
          <p:nvPr/>
        </p:nvPicPr>
        <p:blipFill rotWithShape="1">
          <a:blip r:embed="rId5"/>
          <a:srcRect l="15107" r="4191"/>
          <a:stretch/>
        </p:blipFill>
        <p:spPr>
          <a:xfrm>
            <a:off x="6616881" y="5159316"/>
            <a:ext cx="3943350" cy="1581150"/>
          </a:xfrm>
          <a:prstGeom prst="rect">
            <a:avLst/>
          </a:prstGeom>
        </p:spPr>
      </p:pic>
      <p:sp>
        <p:nvSpPr>
          <p:cNvPr id="12" name="文本框 11"/>
          <p:cNvSpPr txBox="1"/>
          <p:nvPr/>
        </p:nvSpPr>
        <p:spPr>
          <a:xfrm>
            <a:off x="6388281" y="4608552"/>
            <a:ext cx="5013143"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实体分类预测损失：</a:t>
            </a:r>
            <a:endParaRPr lang="zh-CN" altLang="en-US" dirty="0"/>
          </a:p>
        </p:txBody>
      </p:sp>
      <p:sp>
        <p:nvSpPr>
          <p:cNvPr id="13" name="矩形 12"/>
          <p:cNvSpPr/>
          <p:nvPr/>
        </p:nvSpPr>
        <p:spPr>
          <a:xfrm>
            <a:off x="4292429" y="1757363"/>
            <a:ext cx="1741659" cy="2101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2748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 Architecture </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14</a:t>
            </a:fld>
            <a:endParaRPr kumimoji="1" lang="zh-CN" altLang="en-US"/>
          </a:p>
        </p:txBody>
      </p:sp>
      <p:pic>
        <p:nvPicPr>
          <p:cNvPr id="6" name="图片 5"/>
          <p:cNvPicPr>
            <a:picLocks noChangeAspect="1"/>
          </p:cNvPicPr>
          <p:nvPr/>
        </p:nvPicPr>
        <p:blipFill rotWithShape="1">
          <a:blip r:embed="rId3"/>
          <a:srcRect b="34306"/>
          <a:stretch/>
        </p:blipFill>
        <p:spPr>
          <a:xfrm>
            <a:off x="768531" y="1366837"/>
            <a:ext cx="9791700" cy="3109913"/>
          </a:xfrm>
          <a:prstGeom prst="rect">
            <a:avLst/>
          </a:prstGeom>
        </p:spPr>
      </p:pic>
      <p:sp>
        <p:nvSpPr>
          <p:cNvPr id="8" name="矩形 7"/>
          <p:cNvSpPr/>
          <p:nvPr/>
        </p:nvSpPr>
        <p:spPr>
          <a:xfrm>
            <a:off x="8296275" y="1520825"/>
            <a:ext cx="2057399" cy="1584325"/>
          </a:xfrm>
          <a:prstGeom prst="rect">
            <a:avLst/>
          </a:prstGeom>
          <a:solidFill>
            <a:schemeClr val="bg1">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baseline="-25000">
                <a:solidFill>
                  <a:schemeClr val="lt1"/>
                </a:solidFill>
                <a:latin typeface="+mn-lt"/>
                <a:ea typeface="+mn-ea"/>
                <a:cs typeface="+mn-cs"/>
              </a:defRPr>
            </a:lvl1pPr>
            <a:lvl2pPr marL="457200" algn="l" rtl="0" eaLnBrk="0" fontAlgn="base" hangingPunct="0">
              <a:spcBef>
                <a:spcPct val="0"/>
              </a:spcBef>
              <a:spcAft>
                <a:spcPct val="0"/>
              </a:spcAft>
              <a:defRPr kern="1200" baseline="-25000">
                <a:solidFill>
                  <a:schemeClr val="lt1"/>
                </a:solidFill>
                <a:latin typeface="+mn-lt"/>
                <a:ea typeface="+mn-ea"/>
                <a:cs typeface="+mn-cs"/>
              </a:defRPr>
            </a:lvl2pPr>
            <a:lvl3pPr marL="914400" algn="l" rtl="0" eaLnBrk="0" fontAlgn="base" hangingPunct="0">
              <a:spcBef>
                <a:spcPct val="0"/>
              </a:spcBef>
              <a:spcAft>
                <a:spcPct val="0"/>
              </a:spcAft>
              <a:defRPr kern="1200" baseline="-25000">
                <a:solidFill>
                  <a:schemeClr val="lt1"/>
                </a:solidFill>
                <a:latin typeface="+mn-lt"/>
                <a:ea typeface="+mn-ea"/>
                <a:cs typeface="+mn-cs"/>
              </a:defRPr>
            </a:lvl3pPr>
            <a:lvl4pPr marL="1371600" algn="l" rtl="0" eaLnBrk="0" fontAlgn="base" hangingPunct="0">
              <a:spcBef>
                <a:spcPct val="0"/>
              </a:spcBef>
              <a:spcAft>
                <a:spcPct val="0"/>
              </a:spcAft>
              <a:defRPr kern="1200" baseline="-25000">
                <a:solidFill>
                  <a:schemeClr val="lt1"/>
                </a:solidFill>
                <a:latin typeface="+mn-lt"/>
                <a:ea typeface="+mn-ea"/>
                <a:cs typeface="+mn-cs"/>
              </a:defRPr>
            </a:lvl4pPr>
            <a:lvl5pPr marL="1828800" algn="l" rtl="0" eaLnBrk="0" fontAlgn="base" hangingPunct="0">
              <a:spcBef>
                <a:spcPct val="0"/>
              </a:spcBef>
              <a:spcAft>
                <a:spcPct val="0"/>
              </a:spcAft>
              <a:defRPr kern="1200" baseline="-25000">
                <a:solidFill>
                  <a:schemeClr val="lt1"/>
                </a:solidFill>
                <a:latin typeface="+mn-lt"/>
                <a:ea typeface="+mn-ea"/>
                <a:cs typeface="+mn-cs"/>
              </a:defRPr>
            </a:lvl5pPr>
            <a:lvl6pPr marL="2286000" algn="l" defTabSz="914400" rtl="0" eaLnBrk="1" latinLnBrk="0" hangingPunct="1">
              <a:defRPr kern="1200" baseline="-25000">
                <a:solidFill>
                  <a:schemeClr val="lt1"/>
                </a:solidFill>
                <a:latin typeface="+mn-lt"/>
                <a:ea typeface="+mn-ea"/>
                <a:cs typeface="+mn-cs"/>
              </a:defRPr>
            </a:lvl6pPr>
            <a:lvl7pPr marL="2743200" algn="l" defTabSz="914400" rtl="0" eaLnBrk="1" latinLnBrk="0" hangingPunct="1">
              <a:defRPr kern="1200" baseline="-25000">
                <a:solidFill>
                  <a:schemeClr val="lt1"/>
                </a:solidFill>
                <a:latin typeface="+mn-lt"/>
                <a:ea typeface="+mn-ea"/>
                <a:cs typeface="+mn-cs"/>
              </a:defRPr>
            </a:lvl7pPr>
            <a:lvl8pPr marL="3200400" algn="l" defTabSz="914400" rtl="0" eaLnBrk="1" latinLnBrk="0" hangingPunct="1">
              <a:defRPr kern="1200" baseline="-25000">
                <a:solidFill>
                  <a:schemeClr val="lt1"/>
                </a:solidFill>
                <a:latin typeface="+mn-lt"/>
                <a:ea typeface="+mn-ea"/>
                <a:cs typeface="+mn-cs"/>
              </a:defRPr>
            </a:lvl8pPr>
            <a:lvl9pPr marL="3657600" algn="l" defTabSz="914400" rtl="0" eaLnBrk="1" latinLnBrk="0" hangingPunct="1">
              <a:defRPr kern="1200" baseline="-25000">
                <a:solidFill>
                  <a:schemeClr val="lt1"/>
                </a:solidFill>
                <a:latin typeface="+mn-lt"/>
                <a:ea typeface="+mn-ea"/>
                <a:cs typeface="+mn-cs"/>
              </a:defRPr>
            </a:lvl9pPr>
          </a:lstStyle>
          <a:p>
            <a:pPr algn="ctr">
              <a:defRPr/>
            </a:pPr>
            <a:endParaRPr lang="zh-CN" altLang="en-US"/>
          </a:p>
        </p:txBody>
      </p:sp>
      <p:sp>
        <p:nvSpPr>
          <p:cNvPr id="9" name="矩形 8"/>
          <p:cNvSpPr/>
          <p:nvPr/>
        </p:nvSpPr>
        <p:spPr>
          <a:xfrm>
            <a:off x="5267325" y="3259138"/>
            <a:ext cx="5153025" cy="1217612"/>
          </a:xfrm>
          <a:prstGeom prst="rect">
            <a:avLst/>
          </a:prstGeom>
          <a:solidFill>
            <a:schemeClr val="bg1">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baseline="-25000">
                <a:solidFill>
                  <a:schemeClr val="lt1"/>
                </a:solidFill>
                <a:latin typeface="+mn-lt"/>
                <a:ea typeface="+mn-ea"/>
                <a:cs typeface="+mn-cs"/>
              </a:defRPr>
            </a:lvl1pPr>
            <a:lvl2pPr marL="457200" algn="l" rtl="0" eaLnBrk="0" fontAlgn="base" hangingPunct="0">
              <a:spcBef>
                <a:spcPct val="0"/>
              </a:spcBef>
              <a:spcAft>
                <a:spcPct val="0"/>
              </a:spcAft>
              <a:defRPr kern="1200" baseline="-25000">
                <a:solidFill>
                  <a:schemeClr val="lt1"/>
                </a:solidFill>
                <a:latin typeface="+mn-lt"/>
                <a:ea typeface="+mn-ea"/>
                <a:cs typeface="+mn-cs"/>
              </a:defRPr>
            </a:lvl2pPr>
            <a:lvl3pPr marL="914400" algn="l" rtl="0" eaLnBrk="0" fontAlgn="base" hangingPunct="0">
              <a:spcBef>
                <a:spcPct val="0"/>
              </a:spcBef>
              <a:spcAft>
                <a:spcPct val="0"/>
              </a:spcAft>
              <a:defRPr kern="1200" baseline="-25000">
                <a:solidFill>
                  <a:schemeClr val="lt1"/>
                </a:solidFill>
                <a:latin typeface="+mn-lt"/>
                <a:ea typeface="+mn-ea"/>
                <a:cs typeface="+mn-cs"/>
              </a:defRPr>
            </a:lvl3pPr>
            <a:lvl4pPr marL="1371600" algn="l" rtl="0" eaLnBrk="0" fontAlgn="base" hangingPunct="0">
              <a:spcBef>
                <a:spcPct val="0"/>
              </a:spcBef>
              <a:spcAft>
                <a:spcPct val="0"/>
              </a:spcAft>
              <a:defRPr kern="1200" baseline="-25000">
                <a:solidFill>
                  <a:schemeClr val="lt1"/>
                </a:solidFill>
                <a:latin typeface="+mn-lt"/>
                <a:ea typeface="+mn-ea"/>
                <a:cs typeface="+mn-cs"/>
              </a:defRPr>
            </a:lvl4pPr>
            <a:lvl5pPr marL="1828800" algn="l" rtl="0" eaLnBrk="0" fontAlgn="base" hangingPunct="0">
              <a:spcBef>
                <a:spcPct val="0"/>
              </a:spcBef>
              <a:spcAft>
                <a:spcPct val="0"/>
              </a:spcAft>
              <a:defRPr kern="1200" baseline="-25000">
                <a:solidFill>
                  <a:schemeClr val="lt1"/>
                </a:solidFill>
                <a:latin typeface="+mn-lt"/>
                <a:ea typeface="+mn-ea"/>
                <a:cs typeface="+mn-cs"/>
              </a:defRPr>
            </a:lvl5pPr>
            <a:lvl6pPr marL="2286000" algn="l" defTabSz="914400" rtl="0" eaLnBrk="1" latinLnBrk="0" hangingPunct="1">
              <a:defRPr kern="1200" baseline="-25000">
                <a:solidFill>
                  <a:schemeClr val="lt1"/>
                </a:solidFill>
                <a:latin typeface="+mn-lt"/>
                <a:ea typeface="+mn-ea"/>
                <a:cs typeface="+mn-cs"/>
              </a:defRPr>
            </a:lvl6pPr>
            <a:lvl7pPr marL="2743200" algn="l" defTabSz="914400" rtl="0" eaLnBrk="1" latinLnBrk="0" hangingPunct="1">
              <a:defRPr kern="1200" baseline="-25000">
                <a:solidFill>
                  <a:schemeClr val="lt1"/>
                </a:solidFill>
                <a:latin typeface="+mn-lt"/>
                <a:ea typeface="+mn-ea"/>
                <a:cs typeface="+mn-cs"/>
              </a:defRPr>
            </a:lvl7pPr>
            <a:lvl8pPr marL="3200400" algn="l" defTabSz="914400" rtl="0" eaLnBrk="1" latinLnBrk="0" hangingPunct="1">
              <a:defRPr kern="1200" baseline="-25000">
                <a:solidFill>
                  <a:schemeClr val="lt1"/>
                </a:solidFill>
                <a:latin typeface="+mn-lt"/>
                <a:ea typeface="+mn-ea"/>
                <a:cs typeface="+mn-cs"/>
              </a:defRPr>
            </a:lvl8pPr>
            <a:lvl9pPr marL="3657600" algn="l" defTabSz="914400" rtl="0" eaLnBrk="1" latinLnBrk="0" hangingPunct="1">
              <a:defRPr kern="1200" baseline="-25000">
                <a:solidFill>
                  <a:schemeClr val="lt1"/>
                </a:solidFill>
                <a:latin typeface="+mn-lt"/>
                <a:ea typeface="+mn-ea"/>
                <a:cs typeface="+mn-cs"/>
              </a:defRPr>
            </a:lvl9pPr>
          </a:lstStyle>
          <a:p>
            <a:pPr algn="ctr">
              <a:defRPr/>
            </a:pPr>
            <a:endParaRPr lang="zh-CN" altLang="en-US"/>
          </a:p>
        </p:txBody>
      </p:sp>
      <p:pic>
        <p:nvPicPr>
          <p:cNvPr id="3" name="图片 2"/>
          <p:cNvPicPr>
            <a:picLocks noChangeAspect="1"/>
          </p:cNvPicPr>
          <p:nvPr/>
        </p:nvPicPr>
        <p:blipFill>
          <a:blip r:embed="rId4"/>
          <a:stretch>
            <a:fillRect/>
          </a:stretch>
        </p:blipFill>
        <p:spPr>
          <a:xfrm>
            <a:off x="949506" y="4448879"/>
            <a:ext cx="3990975" cy="999759"/>
          </a:xfrm>
          <a:prstGeom prst="rect">
            <a:avLst/>
          </a:prstGeom>
        </p:spPr>
      </p:pic>
      <p:sp>
        <p:nvSpPr>
          <p:cNvPr id="5" name="文本框 4"/>
          <p:cNvSpPr txBox="1"/>
          <p:nvPr/>
        </p:nvSpPr>
        <p:spPr>
          <a:xfrm>
            <a:off x="5121456" y="4525308"/>
            <a:ext cx="5019676" cy="954107"/>
          </a:xfrm>
          <a:prstGeom prst="rect">
            <a:avLst/>
          </a:prstGeom>
          <a:noFill/>
        </p:spPr>
        <p:txBody>
          <a:bodyPr wrap="square" rtlCol="0">
            <a:spAutoFit/>
          </a:bodyPr>
          <a:lstStyle/>
          <a:p>
            <a:r>
              <a:rPr lang="zh-CN" altLang="en-US" sz="1400" dirty="0"/>
              <a:t>首先提取实例级别的</a:t>
            </a:r>
            <a:r>
              <a:rPr lang="zh-CN" altLang="en-US" sz="1400" dirty="0" smtClean="0"/>
              <a:t>标签</a:t>
            </a:r>
            <a:r>
              <a:rPr lang="zh-CN" altLang="en-US" sz="1400" dirty="0"/>
              <a:t>：</a:t>
            </a:r>
            <a:endParaRPr lang="en-US" altLang="zh-CN" sz="1400" dirty="0" smtClean="0"/>
          </a:p>
          <a:p>
            <a:r>
              <a:rPr lang="zh-CN" altLang="en-US" sz="1400" dirty="0" smtClean="0"/>
              <a:t>视觉</a:t>
            </a:r>
            <a:r>
              <a:rPr lang="en-US" altLang="zh-CN" sz="1400" dirty="0" smtClean="0"/>
              <a:t>region vi</a:t>
            </a:r>
            <a:r>
              <a:rPr lang="zh-CN" altLang="en-US" sz="1400" dirty="0" smtClean="0"/>
              <a:t>和实体</a:t>
            </a:r>
            <a:r>
              <a:rPr lang="en-US" altLang="zh-CN" sz="1400" dirty="0" smtClean="0"/>
              <a:t>label j</a:t>
            </a:r>
            <a:r>
              <a:rPr lang="zh-CN" altLang="en-US" sz="1400" dirty="0" smtClean="0"/>
              <a:t>相关联；（</a:t>
            </a:r>
            <a:r>
              <a:rPr lang="en-US" altLang="zh-CN" sz="1400" dirty="0" smtClean="0"/>
              <a:t>girl</a:t>
            </a:r>
            <a:r>
              <a:rPr lang="zh-CN" altLang="en-US" sz="1400" dirty="0" smtClean="0"/>
              <a:t>）</a:t>
            </a:r>
            <a:endParaRPr lang="en-US" altLang="zh-CN" sz="1400" dirty="0" smtClean="0"/>
          </a:p>
          <a:p>
            <a:r>
              <a:rPr lang="zh-CN" altLang="en-US" sz="1400" dirty="0" smtClean="0"/>
              <a:t>主语和关系相关 （</a:t>
            </a:r>
            <a:r>
              <a:rPr lang="en-US" altLang="zh-CN" sz="1400" dirty="0" smtClean="0"/>
              <a:t>girl-wear-unknown</a:t>
            </a:r>
            <a:r>
              <a:rPr lang="zh-CN" altLang="en-US" sz="1400" dirty="0" smtClean="0"/>
              <a:t>）</a:t>
            </a:r>
            <a:endParaRPr lang="en-US" altLang="zh-CN" sz="1400" dirty="0" smtClean="0"/>
          </a:p>
          <a:p>
            <a:r>
              <a:rPr lang="zh-CN" altLang="en-US" sz="1400" dirty="0"/>
              <a:t>关系</a:t>
            </a:r>
            <a:r>
              <a:rPr lang="zh-CN" altLang="en-US" sz="1400" dirty="0" smtClean="0"/>
              <a:t>和宾语相关 （</a:t>
            </a:r>
            <a:r>
              <a:rPr lang="en-US" altLang="zh-CN" sz="1400" dirty="0" smtClean="0"/>
              <a:t>unknown-wear-glass</a:t>
            </a:r>
            <a:r>
              <a:rPr lang="zh-CN" altLang="en-US" sz="1400" dirty="0" smtClean="0"/>
              <a:t>）</a:t>
            </a:r>
            <a:endParaRPr lang="en-US" altLang="zh-CN" sz="1400" dirty="0"/>
          </a:p>
        </p:txBody>
      </p:sp>
      <p:pic>
        <p:nvPicPr>
          <p:cNvPr id="11" name="图片 10"/>
          <p:cNvPicPr>
            <a:picLocks noChangeAspect="1"/>
          </p:cNvPicPr>
          <p:nvPr/>
        </p:nvPicPr>
        <p:blipFill>
          <a:blip r:embed="rId5"/>
          <a:stretch>
            <a:fillRect/>
          </a:stretch>
        </p:blipFill>
        <p:spPr>
          <a:xfrm>
            <a:off x="1116193" y="5552480"/>
            <a:ext cx="3657600" cy="1017767"/>
          </a:xfrm>
          <a:prstGeom prst="rect">
            <a:avLst/>
          </a:prstGeom>
        </p:spPr>
      </p:pic>
      <p:sp>
        <p:nvSpPr>
          <p:cNvPr id="12" name="文本框 11"/>
          <p:cNvSpPr txBox="1"/>
          <p:nvPr/>
        </p:nvSpPr>
        <p:spPr>
          <a:xfrm>
            <a:off x="5038725" y="5648325"/>
            <a:ext cx="5019676" cy="646331"/>
          </a:xfrm>
          <a:prstGeom prst="rect">
            <a:avLst/>
          </a:prstGeom>
          <a:noFill/>
        </p:spPr>
        <p:txBody>
          <a:bodyPr wrap="square" rtlCol="0">
            <a:spAutoFit/>
          </a:bodyPr>
          <a:lstStyle/>
          <a:p>
            <a:r>
              <a:rPr lang="zh-CN" altLang="en-US" dirty="0" smtClean="0"/>
              <a:t>基于实例</a:t>
            </a:r>
            <a:r>
              <a:rPr lang="zh-CN" altLang="en-US" dirty="0"/>
              <a:t>级别的</a:t>
            </a:r>
            <a:r>
              <a:rPr lang="zh-CN" altLang="en-US" dirty="0" smtClean="0"/>
              <a:t>标签：预测实体和关系分类头。</a:t>
            </a:r>
            <a:endParaRPr lang="en-US" altLang="zh-CN" dirty="0" smtClean="0"/>
          </a:p>
          <a:p>
            <a:r>
              <a:rPr lang="zh-CN" altLang="en-US" dirty="0" smtClean="0"/>
              <a:t>进行多轮迭代检测。</a:t>
            </a:r>
            <a:endParaRPr lang="en-US" altLang="zh-CN" dirty="0" smtClean="0"/>
          </a:p>
        </p:txBody>
      </p:sp>
      <p:sp>
        <p:nvSpPr>
          <p:cNvPr id="13" name="矩形 12"/>
          <p:cNvSpPr/>
          <p:nvPr/>
        </p:nvSpPr>
        <p:spPr>
          <a:xfrm>
            <a:off x="6296025" y="1520825"/>
            <a:ext cx="1793694" cy="15843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2260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 Architecture </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15</a:t>
            </a:fld>
            <a:endParaRPr kumimoji="1" lang="zh-CN" altLang="en-US" dirty="0"/>
          </a:p>
        </p:txBody>
      </p:sp>
      <p:pic>
        <p:nvPicPr>
          <p:cNvPr id="6" name="图片 5"/>
          <p:cNvPicPr>
            <a:picLocks noChangeAspect="1"/>
          </p:cNvPicPr>
          <p:nvPr/>
        </p:nvPicPr>
        <p:blipFill rotWithShape="1">
          <a:blip r:embed="rId3"/>
          <a:srcRect b="34306"/>
          <a:stretch/>
        </p:blipFill>
        <p:spPr>
          <a:xfrm>
            <a:off x="768531" y="1366837"/>
            <a:ext cx="9791700" cy="3109913"/>
          </a:xfrm>
          <a:prstGeom prst="rect">
            <a:avLst/>
          </a:prstGeom>
        </p:spPr>
      </p:pic>
      <p:sp>
        <p:nvSpPr>
          <p:cNvPr id="7" name="文本框 6"/>
          <p:cNvSpPr txBox="1"/>
          <p:nvPr/>
        </p:nvSpPr>
        <p:spPr>
          <a:xfrm>
            <a:off x="1073331" y="4670733"/>
            <a:ext cx="9347019"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使用</a:t>
            </a:r>
            <a:r>
              <a:rPr lang="en-US" altLang="zh-CN" dirty="0" smtClean="0"/>
              <a:t>LSTM</a:t>
            </a:r>
            <a:r>
              <a:rPr lang="zh-CN" altLang="en-US" dirty="0" smtClean="0"/>
              <a:t>来建模词</a:t>
            </a:r>
            <a:r>
              <a:rPr lang="zh-CN" altLang="en-US" dirty="0"/>
              <a:t>嵌入和主题和对象的视觉</a:t>
            </a:r>
            <a:r>
              <a:rPr lang="zh-CN" altLang="en-US" dirty="0" smtClean="0"/>
              <a:t>特征。</a:t>
            </a:r>
            <a:endParaRPr lang="en-US" altLang="zh-CN" dirty="0" smtClean="0"/>
          </a:p>
          <a:p>
            <a:pPr marL="285750" indent="-285750">
              <a:buFont typeface="Arial" panose="020B0604020202020204" pitchFamily="34" charset="0"/>
              <a:buChar char="•"/>
            </a:pPr>
            <a:r>
              <a:rPr lang="zh-CN" altLang="en-US" dirty="0" smtClean="0"/>
              <a:t>首先，输入</a:t>
            </a:r>
            <a:r>
              <a:rPr lang="en-US" altLang="zh-CN" dirty="0" smtClean="0"/>
              <a:t>RNN /start/ </a:t>
            </a:r>
            <a:r>
              <a:rPr lang="zh-CN" altLang="en-US" dirty="0" smtClean="0"/>
              <a:t>和视觉主语特征。去用主语</a:t>
            </a:r>
            <a:r>
              <a:rPr lang="en-US" altLang="zh-CN" dirty="0" smtClean="0"/>
              <a:t>word embedding</a:t>
            </a:r>
            <a:r>
              <a:rPr lang="zh-CN" altLang="en-US" dirty="0" smtClean="0"/>
              <a:t>和宾语的视觉特征去预测宾语。</a:t>
            </a:r>
            <a:endParaRPr lang="en-US" altLang="zh-CN" dirty="0" smtClean="0"/>
          </a:p>
          <a:p>
            <a:pPr marL="285750" indent="-285750">
              <a:buFont typeface="Arial" panose="020B0604020202020204" pitchFamily="34" charset="0"/>
              <a:buChar char="•"/>
            </a:pPr>
            <a:r>
              <a:rPr lang="zh-CN" altLang="en-US" dirty="0" smtClean="0"/>
              <a:t>不</a:t>
            </a:r>
            <a:r>
              <a:rPr lang="zh-CN" altLang="en-US" dirty="0"/>
              <a:t>考虑视觉输入，这一</a:t>
            </a:r>
            <a:r>
              <a:rPr lang="zh-CN" altLang="en-US" dirty="0" smtClean="0"/>
              <a:t>步类似于</a:t>
            </a:r>
            <a:r>
              <a:rPr lang="zh-CN" altLang="en-US" dirty="0"/>
              <a:t>学习主体</a:t>
            </a:r>
            <a:r>
              <a:rPr lang="en-US" altLang="zh-CN" dirty="0" smtClean="0"/>
              <a:t>-</a:t>
            </a:r>
            <a:r>
              <a:rPr lang="zh-CN" altLang="en-US" dirty="0" smtClean="0"/>
              <a:t>宾语 </a:t>
            </a:r>
            <a:r>
              <a:rPr lang="en-US" altLang="zh-CN" dirty="0" smtClean="0"/>
              <a:t>2-gram</a:t>
            </a:r>
            <a:r>
              <a:rPr lang="zh-CN" altLang="en-US" dirty="0" smtClean="0"/>
              <a:t>语言模型。</a:t>
            </a:r>
            <a:endParaRPr lang="en-US" altLang="zh-CN" dirty="0" smtClean="0"/>
          </a:p>
          <a:p>
            <a:pPr marL="285750" indent="-285750">
              <a:buFont typeface="Arial" panose="020B0604020202020204" pitchFamily="34" charset="0"/>
              <a:buChar char="•"/>
            </a:pPr>
            <a:r>
              <a:rPr lang="en-US" altLang="zh-CN" dirty="0" smtClean="0"/>
              <a:t>RNN</a:t>
            </a:r>
            <a:r>
              <a:rPr lang="zh-CN" altLang="en-US" dirty="0"/>
              <a:t>预测谓词标签</a:t>
            </a:r>
            <a:r>
              <a:rPr lang="en-US" altLang="zh-CN" dirty="0" err="1" smtClean="0"/>
              <a:t>Pcspred</a:t>
            </a:r>
            <a:endParaRPr lang="zh-CN" altLang="en-US" dirty="0"/>
          </a:p>
        </p:txBody>
      </p:sp>
      <p:sp>
        <p:nvSpPr>
          <p:cNvPr id="10" name="矩形 9"/>
          <p:cNvSpPr/>
          <p:nvPr/>
        </p:nvSpPr>
        <p:spPr>
          <a:xfrm>
            <a:off x="5381626" y="3276600"/>
            <a:ext cx="2847974" cy="1200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648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Experiments</a:t>
            </a:r>
            <a:endParaRPr lang="zh-CN" altLang="en-US" dirty="0"/>
          </a:p>
        </p:txBody>
      </p:sp>
      <p:pic>
        <p:nvPicPr>
          <p:cNvPr id="5" name="内容占位符 4"/>
          <p:cNvPicPr>
            <a:picLocks noGrp="1" noChangeAspect="1"/>
          </p:cNvPicPr>
          <p:nvPr>
            <p:ph idx="1"/>
          </p:nvPr>
        </p:nvPicPr>
        <p:blipFill rotWithShape="1">
          <a:blip r:embed="rId3"/>
          <a:srcRect t="1605"/>
          <a:stretch/>
        </p:blipFill>
        <p:spPr>
          <a:xfrm>
            <a:off x="1156827" y="1520825"/>
            <a:ext cx="9010896" cy="4400550"/>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16</a:t>
            </a:fld>
            <a:endParaRPr kumimoji="1" lang="zh-CN" altLang="en-US"/>
          </a:p>
        </p:txBody>
      </p:sp>
    </p:spTree>
    <p:extLst>
      <p:ext uri="{BB962C8B-B14F-4D97-AF65-F5344CB8AC3E}">
        <p14:creationId xmlns:p14="http://schemas.microsoft.com/office/powerpoint/2010/main" val="3149814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pic>
        <p:nvPicPr>
          <p:cNvPr id="5" name="内容占位符 4"/>
          <p:cNvPicPr>
            <a:picLocks noGrp="1" noChangeAspect="1"/>
          </p:cNvPicPr>
          <p:nvPr>
            <p:ph idx="1"/>
          </p:nvPr>
        </p:nvPicPr>
        <p:blipFill>
          <a:blip r:embed="rId3"/>
          <a:stretch>
            <a:fillRect/>
          </a:stretch>
        </p:blipFill>
        <p:spPr>
          <a:xfrm>
            <a:off x="768531" y="1671144"/>
            <a:ext cx="10515600" cy="3784000"/>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17</a:t>
            </a:fld>
            <a:endParaRPr kumimoji="1" lang="zh-CN" altLang="en-US"/>
          </a:p>
        </p:txBody>
      </p:sp>
    </p:spTree>
    <p:extLst>
      <p:ext uri="{BB962C8B-B14F-4D97-AF65-F5344CB8AC3E}">
        <p14:creationId xmlns:p14="http://schemas.microsoft.com/office/powerpoint/2010/main" val="2735096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18</a:t>
            </a:fld>
            <a:endParaRPr kumimoji="1" lang="zh-CN" altLang="en-US"/>
          </a:p>
        </p:txBody>
      </p:sp>
      <p:pic>
        <p:nvPicPr>
          <p:cNvPr id="6" name="图片 5"/>
          <p:cNvPicPr>
            <a:picLocks noChangeAspect="1"/>
          </p:cNvPicPr>
          <p:nvPr/>
        </p:nvPicPr>
        <p:blipFill>
          <a:blip r:embed="rId3"/>
          <a:stretch>
            <a:fillRect/>
          </a:stretch>
        </p:blipFill>
        <p:spPr>
          <a:xfrm>
            <a:off x="671513" y="2071688"/>
            <a:ext cx="10272474" cy="2871788"/>
          </a:xfrm>
          <a:prstGeom prst="rect">
            <a:avLst/>
          </a:prstGeom>
        </p:spPr>
      </p:pic>
    </p:spTree>
    <p:extLst>
      <p:ext uri="{BB962C8B-B14F-4D97-AF65-F5344CB8AC3E}">
        <p14:creationId xmlns:p14="http://schemas.microsoft.com/office/powerpoint/2010/main" val="29298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19</a:t>
            </a:fld>
            <a:endParaRPr kumimoji="1" lang="zh-CN" altLang="en-US"/>
          </a:p>
        </p:txBody>
      </p:sp>
      <p:pic>
        <p:nvPicPr>
          <p:cNvPr id="3" name="图片 2"/>
          <p:cNvPicPr>
            <a:picLocks noChangeAspect="1"/>
          </p:cNvPicPr>
          <p:nvPr/>
        </p:nvPicPr>
        <p:blipFill rotWithShape="1">
          <a:blip r:embed="rId3"/>
          <a:srcRect l="469" r="390"/>
          <a:stretch/>
        </p:blipFill>
        <p:spPr>
          <a:xfrm>
            <a:off x="342900" y="1812880"/>
            <a:ext cx="10542321" cy="4165600"/>
          </a:xfrm>
          <a:prstGeom prst="rect">
            <a:avLst/>
          </a:prstGeom>
        </p:spPr>
      </p:pic>
    </p:spTree>
    <p:extLst>
      <p:ext uri="{BB962C8B-B14F-4D97-AF65-F5344CB8AC3E}">
        <p14:creationId xmlns:p14="http://schemas.microsoft.com/office/powerpoint/2010/main" val="330939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7499B01-3E3A-7342-9F9A-3177FA69C5A6}"/>
              </a:ext>
            </a:extLst>
          </p:cNvPr>
          <p:cNvSpPr>
            <a:spLocks noGrp="1"/>
          </p:cNvSpPr>
          <p:nvPr>
            <p:ph type="title"/>
          </p:nvPr>
        </p:nvSpPr>
        <p:spPr/>
        <p:txBody>
          <a:bodyPr/>
          <a:lstStyle/>
          <a:p>
            <a:r>
              <a:rPr lang="en-US" altLang="zh-CN" dirty="0"/>
              <a:t>Outline</a:t>
            </a:r>
            <a:endParaRPr kumimoji="1" lang="zh-CN" altLang="en-US" dirty="0"/>
          </a:p>
        </p:txBody>
      </p:sp>
      <p:sp>
        <p:nvSpPr>
          <p:cNvPr id="3" name="内容占位符 2">
            <a:extLst>
              <a:ext uri="{FF2B5EF4-FFF2-40B4-BE49-F238E27FC236}">
                <a16:creationId xmlns="" xmlns:a16="http://schemas.microsoft.com/office/drawing/2014/main" id="{C9DDF8B2-DA11-6844-912E-5AFCFD121928}"/>
              </a:ext>
            </a:extLst>
          </p:cNvPr>
          <p:cNvSpPr>
            <a:spLocks noGrp="1"/>
          </p:cNvSpPr>
          <p:nvPr>
            <p:ph idx="1"/>
          </p:nvPr>
        </p:nvSpPr>
        <p:spPr>
          <a:xfrm>
            <a:off x="768531" y="1916251"/>
            <a:ext cx="10515600" cy="4351338"/>
          </a:xfrm>
        </p:spPr>
        <p:txBody>
          <a:bodyPr>
            <a:normAutofit/>
          </a:bodyPr>
          <a:lstStyle/>
          <a:p>
            <a:pPr marL="0" indent="0">
              <a:buNone/>
            </a:pPr>
            <a:endParaRPr lang="en-US" altLang="zh-CN" sz="1800" dirty="0" smtClean="0"/>
          </a:p>
          <a:p>
            <a:r>
              <a:rPr lang="en-US" altLang="zh-CN" sz="1800" dirty="0"/>
              <a:t>Weakly Supervised Visual Semantic </a:t>
            </a:r>
            <a:r>
              <a:rPr lang="en-US" altLang="zh-CN" sz="1800" dirty="0" smtClean="0"/>
              <a:t>Parsing </a:t>
            </a:r>
            <a:r>
              <a:rPr kumimoji="1" lang="en-US" altLang="zh-CN" sz="1800" b="1" dirty="0"/>
              <a:t>(CVPR </a:t>
            </a:r>
            <a:r>
              <a:rPr kumimoji="1" lang="en-US" altLang="zh-CN" sz="1800" b="1" dirty="0" smtClean="0"/>
              <a:t>2020 </a:t>
            </a:r>
            <a:r>
              <a:rPr kumimoji="1" lang="zh-CN" altLang="en-US" sz="1800" b="1" dirty="0" smtClean="0"/>
              <a:t>无边界框的弱监督</a:t>
            </a:r>
            <a:r>
              <a:rPr kumimoji="1" lang="en-US" altLang="zh-CN" sz="1800" b="1" dirty="0" smtClean="0"/>
              <a:t>)</a:t>
            </a:r>
            <a:endParaRPr lang="en-US" altLang="zh-CN" sz="1800" dirty="0"/>
          </a:p>
          <a:p>
            <a:r>
              <a:rPr lang="en-US" altLang="zh-CN" sz="1800" dirty="0" smtClean="0">
                <a:solidFill>
                  <a:srgbClr val="FF0000"/>
                </a:solidFill>
              </a:rPr>
              <a:t>Linguistic </a:t>
            </a:r>
            <a:r>
              <a:rPr lang="en-US" altLang="zh-CN" sz="1800" dirty="0">
                <a:solidFill>
                  <a:srgbClr val="FF0000"/>
                </a:solidFill>
              </a:rPr>
              <a:t>structures as weak supervision for visual scene graph </a:t>
            </a:r>
            <a:r>
              <a:rPr lang="en-US" altLang="zh-CN" sz="1800" dirty="0" smtClean="0">
                <a:solidFill>
                  <a:srgbClr val="FF0000"/>
                </a:solidFill>
              </a:rPr>
              <a:t>generation</a:t>
            </a:r>
            <a:r>
              <a:rPr lang="en-US" altLang="zh-CN" sz="1800" dirty="0">
                <a:solidFill>
                  <a:srgbClr val="FF0000"/>
                </a:solidFill>
              </a:rPr>
              <a:t> </a:t>
            </a:r>
            <a:r>
              <a:rPr kumimoji="1" lang="en-US" altLang="zh-CN" sz="1800" b="1" dirty="0" smtClean="0">
                <a:solidFill>
                  <a:srgbClr val="FF0000"/>
                </a:solidFill>
              </a:rPr>
              <a:t>(CVPR 2021 </a:t>
            </a:r>
            <a:r>
              <a:rPr kumimoji="1" lang="en-US" altLang="zh-CN" sz="1800" b="1" dirty="0">
                <a:solidFill>
                  <a:srgbClr val="FF0000"/>
                </a:solidFill>
              </a:rPr>
              <a:t>Oral</a:t>
            </a:r>
            <a:r>
              <a:rPr kumimoji="1" lang="en-US" altLang="zh-CN" sz="1800" b="1" dirty="0" smtClean="0">
                <a:solidFill>
                  <a:srgbClr val="FF0000"/>
                </a:solidFill>
              </a:rPr>
              <a:t>)</a:t>
            </a:r>
            <a:endParaRPr lang="en-US" altLang="zh-CN" sz="1800" dirty="0">
              <a:solidFill>
                <a:srgbClr val="FF0000"/>
              </a:solidFill>
            </a:endParaRPr>
          </a:p>
          <a:p>
            <a:r>
              <a:rPr lang="en-US" altLang="zh-CN" sz="1800" dirty="0"/>
              <a:t> A Simple Baseline for Weakly-Supervised Scene Graph </a:t>
            </a:r>
            <a:r>
              <a:rPr lang="en-US" altLang="zh-CN" sz="1800" dirty="0" smtClean="0"/>
              <a:t>Generation </a:t>
            </a:r>
            <a:r>
              <a:rPr kumimoji="1" lang="en-US" altLang="zh-CN" sz="1800" b="1" dirty="0"/>
              <a:t>(ICCV 2021)</a:t>
            </a:r>
            <a:endParaRPr lang="en-US" altLang="zh-CN" sz="1800" dirty="0"/>
          </a:p>
          <a:p>
            <a:r>
              <a:rPr lang="en-US" altLang="zh-CN" sz="1800" dirty="0"/>
              <a:t> </a:t>
            </a:r>
            <a:r>
              <a:rPr lang="en-US" altLang="zh-CN" sz="1800" dirty="0">
                <a:solidFill>
                  <a:srgbClr val="FF0000"/>
                </a:solidFill>
              </a:rPr>
              <a:t>Learning to generate scene graph from natural language </a:t>
            </a:r>
            <a:r>
              <a:rPr lang="en-US" altLang="zh-CN" sz="1800" dirty="0" smtClean="0">
                <a:solidFill>
                  <a:srgbClr val="FF0000"/>
                </a:solidFill>
              </a:rPr>
              <a:t>supervision </a:t>
            </a:r>
            <a:r>
              <a:rPr kumimoji="1" lang="en-US" altLang="zh-CN" sz="1800" b="1" dirty="0" smtClean="0">
                <a:solidFill>
                  <a:srgbClr val="FF0000"/>
                </a:solidFill>
              </a:rPr>
              <a:t>(</a:t>
            </a:r>
            <a:r>
              <a:rPr kumimoji="1" lang="en-US" altLang="zh-CN" sz="1800" b="1" dirty="0">
                <a:solidFill>
                  <a:srgbClr val="FF0000"/>
                </a:solidFill>
              </a:rPr>
              <a:t>ICCV 2021</a:t>
            </a:r>
            <a:r>
              <a:rPr kumimoji="1" lang="en-US" altLang="zh-CN" sz="1800" b="1" dirty="0" smtClean="0">
                <a:solidFill>
                  <a:srgbClr val="FF0000"/>
                </a:solidFill>
              </a:rPr>
              <a:t>)</a:t>
            </a:r>
            <a:endParaRPr lang="en-US" altLang="zh-CN" sz="1800" dirty="0">
              <a:solidFill>
                <a:srgbClr val="FF0000"/>
              </a:solidFill>
            </a:endParaRPr>
          </a:p>
          <a:p>
            <a:r>
              <a:rPr lang="en-US" altLang="zh-CN" sz="1800" dirty="0">
                <a:solidFill>
                  <a:srgbClr val="FF0000"/>
                </a:solidFill>
              </a:rPr>
              <a:t>Integrating Object-aware and Interaction-aware Knowledge for Weakly Supervised Scene Graph Generation </a:t>
            </a:r>
            <a:r>
              <a:rPr kumimoji="1" lang="en-US" altLang="zh-CN" sz="1800" b="1" dirty="0">
                <a:solidFill>
                  <a:srgbClr val="FF0000"/>
                </a:solidFill>
              </a:rPr>
              <a:t>(MM 2022</a:t>
            </a:r>
            <a:r>
              <a:rPr kumimoji="1" lang="en-US" altLang="zh-CN" sz="1800" b="1" dirty="0" smtClean="0">
                <a:solidFill>
                  <a:srgbClr val="FF0000"/>
                </a:solidFill>
              </a:rPr>
              <a:t>)</a:t>
            </a:r>
            <a:r>
              <a:rPr lang="en-US" altLang="zh-CN" sz="1800" dirty="0" smtClean="0"/>
              <a:t/>
            </a:r>
            <a:br>
              <a:rPr lang="en-US" altLang="zh-CN" sz="1800" dirty="0" smtClean="0"/>
            </a:br>
            <a:endParaRPr kumimoji="1" lang="en" altLang="zh-CN" sz="1800" dirty="0"/>
          </a:p>
          <a:p>
            <a:endParaRPr kumimoji="1" lang="zh-CN" altLang="en-US" sz="1800" dirty="0"/>
          </a:p>
        </p:txBody>
      </p:sp>
      <p:sp>
        <p:nvSpPr>
          <p:cNvPr id="4" name="灯片编号占位符 3">
            <a:extLst>
              <a:ext uri="{FF2B5EF4-FFF2-40B4-BE49-F238E27FC236}">
                <a16:creationId xmlns="" xmlns:a16="http://schemas.microsoft.com/office/drawing/2014/main" id="{ED94036E-107B-2C46-A116-CBFF720A1857}"/>
              </a:ext>
            </a:extLst>
          </p:cNvPr>
          <p:cNvSpPr>
            <a:spLocks noGrp="1"/>
          </p:cNvSpPr>
          <p:nvPr>
            <p:ph type="sldNum" sz="quarter" idx="12"/>
          </p:nvPr>
        </p:nvSpPr>
        <p:spPr/>
        <p:txBody>
          <a:bodyPr/>
          <a:lstStyle/>
          <a:p>
            <a:fld id="{12F39F3F-B334-F74D-B07B-F117AC7D5759}" type="slidenum">
              <a:rPr kumimoji="1" lang="zh-CN" altLang="en-US" smtClean="0"/>
              <a:t>2</a:t>
            </a:fld>
            <a:endParaRPr kumimoji="1" lang="zh-CN" altLang="en-US"/>
          </a:p>
        </p:txBody>
      </p:sp>
      <p:sp>
        <p:nvSpPr>
          <p:cNvPr id="5" name="矩形 4"/>
          <p:cNvSpPr/>
          <p:nvPr/>
        </p:nvSpPr>
        <p:spPr>
          <a:xfrm>
            <a:off x="768531" y="1682471"/>
            <a:ext cx="5800755" cy="461665"/>
          </a:xfrm>
          <a:prstGeom prst="rect">
            <a:avLst/>
          </a:prstGeom>
        </p:spPr>
        <p:txBody>
          <a:bodyPr wrap="none">
            <a:spAutoFit/>
          </a:bodyPr>
          <a:lstStyle/>
          <a:p>
            <a:r>
              <a:rPr kumimoji="1" lang="en-US" altLang="zh-CN" sz="2400" b="1" dirty="0">
                <a:solidFill>
                  <a:srgbClr val="FF0000"/>
                </a:solidFill>
              </a:rPr>
              <a:t>Weak Supervision </a:t>
            </a:r>
            <a:r>
              <a:rPr kumimoji="1" lang="en-US" altLang="zh-CN" sz="2400" b="1" dirty="0" smtClean="0">
                <a:solidFill>
                  <a:srgbClr val="FF0000"/>
                </a:solidFill>
              </a:rPr>
              <a:t>Scene </a:t>
            </a:r>
            <a:r>
              <a:rPr kumimoji="1" lang="en-US" altLang="zh-CN" sz="2400" b="1" dirty="0">
                <a:solidFill>
                  <a:srgbClr val="FF0000"/>
                </a:solidFill>
              </a:rPr>
              <a:t>Graph Generation</a:t>
            </a:r>
          </a:p>
        </p:txBody>
      </p:sp>
    </p:spTree>
    <p:extLst>
      <p:ext uri="{BB962C8B-B14F-4D97-AF65-F5344CB8AC3E}">
        <p14:creationId xmlns:p14="http://schemas.microsoft.com/office/powerpoint/2010/main" val="24342180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Conclusion1</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20</a:t>
            </a:fld>
            <a:endParaRPr kumimoji="1" lang="zh-CN" altLang="en-US"/>
          </a:p>
        </p:txBody>
      </p:sp>
      <p:pic>
        <p:nvPicPr>
          <p:cNvPr id="5" name="图片 4"/>
          <p:cNvPicPr>
            <a:picLocks noChangeAspect="1"/>
          </p:cNvPicPr>
          <p:nvPr/>
        </p:nvPicPr>
        <p:blipFill rotWithShape="1">
          <a:blip r:embed="rId3"/>
          <a:srcRect r="4375"/>
          <a:stretch/>
        </p:blipFill>
        <p:spPr>
          <a:xfrm>
            <a:off x="768531" y="2118533"/>
            <a:ext cx="9676490" cy="2491568"/>
          </a:xfrm>
          <a:prstGeom prst="rect">
            <a:avLst/>
          </a:prstGeom>
        </p:spPr>
      </p:pic>
    </p:spTree>
    <p:extLst>
      <p:ext uri="{BB962C8B-B14F-4D97-AF65-F5344CB8AC3E}">
        <p14:creationId xmlns:p14="http://schemas.microsoft.com/office/powerpoint/2010/main" val="3916387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Paper2 ICCV21</a:t>
            </a:r>
            <a:endParaRPr lang="zh-CN" altLang="en-US" dirty="0"/>
          </a:p>
        </p:txBody>
      </p:sp>
      <p:pic>
        <p:nvPicPr>
          <p:cNvPr id="5" name="内容占位符 4"/>
          <p:cNvPicPr>
            <a:picLocks noGrp="1" noChangeAspect="1"/>
          </p:cNvPicPr>
          <p:nvPr>
            <p:ph idx="1"/>
          </p:nvPr>
        </p:nvPicPr>
        <p:blipFill>
          <a:blip r:embed="rId3"/>
          <a:stretch>
            <a:fillRect/>
          </a:stretch>
        </p:blipFill>
        <p:spPr>
          <a:xfrm>
            <a:off x="873125" y="2189135"/>
            <a:ext cx="10515600" cy="1909818"/>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21</a:t>
            </a:fld>
            <a:endParaRPr kumimoji="1" lang="zh-CN" altLang="en-US"/>
          </a:p>
        </p:txBody>
      </p:sp>
      <p:sp>
        <p:nvSpPr>
          <p:cNvPr id="6" name="矩形 5"/>
          <p:cNvSpPr/>
          <p:nvPr/>
        </p:nvSpPr>
        <p:spPr>
          <a:xfrm>
            <a:off x="1073331" y="5701090"/>
            <a:ext cx="8667750" cy="369332"/>
          </a:xfrm>
          <a:prstGeom prst="rect">
            <a:avLst/>
          </a:prstGeom>
        </p:spPr>
        <p:txBody>
          <a:bodyPr wrap="square">
            <a:spAutoFit/>
          </a:bodyPr>
          <a:lstStyle/>
          <a:p>
            <a:r>
              <a:rPr lang="en-US" altLang="zh-CN" dirty="0" smtClean="0"/>
              <a:t>[1] 2020 </a:t>
            </a:r>
            <a:r>
              <a:rPr lang="en-US" altLang="zh-CN" dirty="0"/>
              <a:t>ECCV Comprehensive Image Captioning via Scene Graph Decomposition</a:t>
            </a:r>
            <a:endParaRPr lang="zh-CN" altLang="en-US" dirty="0"/>
          </a:p>
        </p:txBody>
      </p:sp>
    </p:spTree>
    <p:extLst>
      <p:ext uri="{BB962C8B-B14F-4D97-AF65-F5344CB8AC3E}">
        <p14:creationId xmlns:p14="http://schemas.microsoft.com/office/powerpoint/2010/main" val="3242321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
            </a:r>
            <a:r>
              <a:rPr lang="en-US" altLang="zh-CN" dirty="0" smtClean="0"/>
              <a:t>otivation</a:t>
            </a:r>
            <a:endParaRPr lang="zh-CN" altLang="en-US" dirty="0"/>
          </a:p>
        </p:txBody>
      </p:sp>
      <p:pic>
        <p:nvPicPr>
          <p:cNvPr id="5" name="内容占位符 4"/>
          <p:cNvPicPr>
            <a:picLocks noGrp="1" noChangeAspect="1"/>
          </p:cNvPicPr>
          <p:nvPr>
            <p:ph idx="1"/>
          </p:nvPr>
        </p:nvPicPr>
        <p:blipFill>
          <a:blip r:embed="rId3"/>
          <a:stretch>
            <a:fillRect/>
          </a:stretch>
        </p:blipFill>
        <p:spPr>
          <a:xfrm>
            <a:off x="992443" y="1710437"/>
            <a:ext cx="4638526" cy="4351338"/>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22</a:t>
            </a:fld>
            <a:endParaRPr kumimoji="1" lang="zh-CN" altLang="en-US"/>
          </a:p>
        </p:txBody>
      </p:sp>
      <p:sp>
        <p:nvSpPr>
          <p:cNvPr id="6" name="文本框 5"/>
          <p:cNvSpPr txBox="1"/>
          <p:nvPr/>
        </p:nvSpPr>
        <p:spPr>
          <a:xfrm>
            <a:off x="5942102" y="4144774"/>
            <a:ext cx="4524375"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以往的场景图生成往往有确定的</a:t>
            </a:r>
            <a:r>
              <a:rPr lang="en-US" altLang="zh-CN" dirty="0" smtClean="0"/>
              <a:t>&lt;</a:t>
            </a:r>
            <a:r>
              <a:rPr lang="zh-CN" altLang="en-US" dirty="0" smtClean="0"/>
              <a:t>主语，谓语，宾语</a:t>
            </a:r>
            <a:r>
              <a:rPr lang="en-US" altLang="zh-CN" dirty="0" smtClean="0"/>
              <a:t>&gt;</a:t>
            </a:r>
            <a:r>
              <a:rPr lang="zh-CN" altLang="en-US" dirty="0" smtClean="0"/>
              <a:t>标签及</a:t>
            </a:r>
            <a:r>
              <a:rPr lang="en-US" altLang="zh-CN" dirty="0" err="1" smtClean="0"/>
              <a:t>Bbox</a:t>
            </a:r>
            <a:r>
              <a:rPr lang="zh-CN" altLang="en-US" dirty="0" smtClean="0"/>
              <a:t>标注，本文</a:t>
            </a:r>
            <a:r>
              <a:rPr lang="zh-CN" altLang="en-US" dirty="0" smtClean="0">
                <a:solidFill>
                  <a:srgbClr val="FF0000"/>
                </a:solidFill>
              </a:rPr>
              <a:t>利用图像</a:t>
            </a:r>
            <a:r>
              <a:rPr lang="en-US" altLang="zh-CN" dirty="0" smtClean="0">
                <a:solidFill>
                  <a:srgbClr val="FF0000"/>
                </a:solidFill>
              </a:rPr>
              <a:t>-</a:t>
            </a:r>
            <a:r>
              <a:rPr lang="zh-CN" altLang="en-US" dirty="0" smtClean="0">
                <a:solidFill>
                  <a:srgbClr val="FF0000"/>
                </a:solidFill>
              </a:rPr>
              <a:t>文本作为监督信号</a:t>
            </a:r>
            <a:r>
              <a:rPr lang="zh-CN" altLang="en-US" dirty="0" smtClean="0"/>
              <a:t>对做场景图生成；</a:t>
            </a:r>
            <a:endParaRPr lang="en-US" altLang="zh-CN"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a:t>模型对于弱监督和完全监督的场景图生成也有很好的结果</a:t>
            </a:r>
            <a:endParaRPr lang="en-US" altLang="zh-CN"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zh-CN" altLang="en-US" dirty="0"/>
          </a:p>
        </p:txBody>
      </p:sp>
      <p:pic>
        <p:nvPicPr>
          <p:cNvPr id="8" name="图片 7"/>
          <p:cNvPicPr>
            <a:picLocks noChangeAspect="1"/>
          </p:cNvPicPr>
          <p:nvPr/>
        </p:nvPicPr>
        <p:blipFill>
          <a:blip r:embed="rId4"/>
          <a:stretch>
            <a:fillRect/>
          </a:stretch>
        </p:blipFill>
        <p:spPr>
          <a:xfrm>
            <a:off x="5942102" y="1710437"/>
            <a:ext cx="4927419" cy="1972479"/>
          </a:xfrm>
          <a:prstGeom prst="rect">
            <a:avLst/>
          </a:prstGeom>
        </p:spPr>
      </p:pic>
      <p:sp>
        <p:nvSpPr>
          <p:cNvPr id="7" name="矩形 6"/>
          <p:cNvSpPr/>
          <p:nvPr/>
        </p:nvSpPr>
        <p:spPr>
          <a:xfrm>
            <a:off x="6115050" y="2676525"/>
            <a:ext cx="4543425" cy="2762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6398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 Architecture </a:t>
            </a:r>
            <a:endParaRPr lang="zh-CN" altLang="en-US" dirty="0"/>
          </a:p>
        </p:txBody>
      </p:sp>
      <p:pic>
        <p:nvPicPr>
          <p:cNvPr id="5" name="内容占位符 4"/>
          <p:cNvPicPr>
            <a:picLocks noGrp="1" noChangeAspect="1"/>
          </p:cNvPicPr>
          <p:nvPr>
            <p:ph idx="1"/>
          </p:nvPr>
        </p:nvPicPr>
        <p:blipFill rotWithShape="1">
          <a:blip r:embed="rId3"/>
          <a:srcRect l="3561" b="26830"/>
          <a:stretch/>
        </p:blipFill>
        <p:spPr>
          <a:xfrm>
            <a:off x="1057274" y="1453728"/>
            <a:ext cx="10141131" cy="2975397"/>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23</a:t>
            </a:fld>
            <a:endParaRPr kumimoji="1" lang="zh-CN" altLang="en-US"/>
          </a:p>
        </p:txBody>
      </p:sp>
      <p:sp>
        <p:nvSpPr>
          <p:cNvPr id="6" name="文本框 5"/>
          <p:cNvSpPr txBox="1"/>
          <p:nvPr/>
        </p:nvSpPr>
        <p:spPr>
          <a:xfrm>
            <a:off x="1352821" y="4630441"/>
            <a:ext cx="10020029"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smtClean="0"/>
              <a:t>1. </a:t>
            </a:r>
            <a:r>
              <a:rPr lang="zh-CN" altLang="en-US" dirty="0" smtClean="0"/>
              <a:t>输入：目标检测器的视觉特征以及</a:t>
            </a:r>
            <a:r>
              <a:rPr lang="en-US" altLang="zh-CN" dirty="0" smtClean="0"/>
              <a:t>class label</a:t>
            </a:r>
            <a:r>
              <a:rPr lang="zh-CN" altLang="en-US" dirty="0" smtClean="0"/>
              <a:t>。监督信号：</a:t>
            </a:r>
            <a:r>
              <a:rPr lang="en-US" altLang="zh-CN" dirty="0" smtClean="0"/>
              <a:t>caption </a:t>
            </a:r>
            <a:r>
              <a:rPr lang="zh-CN" altLang="en-US" dirty="0" smtClean="0"/>
              <a:t>经过语义提取器提取三元组。</a:t>
            </a:r>
            <a:endParaRPr lang="en-US" altLang="zh-CN" dirty="0"/>
          </a:p>
          <a:p>
            <a:pPr marL="285750" indent="-285750">
              <a:lnSpc>
                <a:spcPct val="150000"/>
              </a:lnSpc>
              <a:buFont typeface="Arial" panose="020B0604020202020204" pitchFamily="34" charset="0"/>
              <a:buChar char="•"/>
            </a:pPr>
            <a:r>
              <a:rPr lang="en-US" altLang="zh-CN" dirty="0" smtClean="0"/>
              <a:t>2. </a:t>
            </a:r>
            <a:r>
              <a:rPr lang="zh-CN" altLang="en-US" dirty="0" smtClean="0"/>
              <a:t>文本特征：主语宾语的</a:t>
            </a:r>
            <a:r>
              <a:rPr lang="en-US" altLang="zh-CN" dirty="0" smtClean="0"/>
              <a:t>Tag, </a:t>
            </a:r>
            <a:r>
              <a:rPr lang="zh-CN" altLang="en-US" dirty="0" smtClean="0"/>
              <a:t>谓语</a:t>
            </a:r>
            <a:r>
              <a:rPr lang="en-US" altLang="zh-CN" dirty="0" smtClean="0"/>
              <a:t>mask</a:t>
            </a:r>
            <a:r>
              <a:rPr lang="zh-CN" altLang="en-US" dirty="0" smtClean="0"/>
              <a:t>；视觉特征：主语宾语的</a:t>
            </a:r>
            <a:r>
              <a:rPr lang="en-US" altLang="zh-CN" dirty="0" smtClean="0"/>
              <a:t>region</a:t>
            </a:r>
            <a:r>
              <a:rPr lang="zh-CN" altLang="en-US" dirty="0" smtClean="0"/>
              <a:t>和</a:t>
            </a:r>
            <a:r>
              <a:rPr lang="en-US" altLang="zh-CN" dirty="0" smtClean="0"/>
              <a:t>context</a:t>
            </a:r>
            <a:r>
              <a:rPr lang="zh-CN" altLang="en-US" dirty="0" smtClean="0"/>
              <a:t>的</a:t>
            </a:r>
            <a:r>
              <a:rPr lang="en-US" altLang="zh-CN" dirty="0" smtClean="0"/>
              <a:t>region</a:t>
            </a:r>
            <a:r>
              <a:rPr lang="zh-CN" altLang="en-US" dirty="0" smtClean="0"/>
              <a:t>；</a:t>
            </a:r>
            <a:endParaRPr lang="en-US" altLang="zh-CN" dirty="0"/>
          </a:p>
          <a:p>
            <a:pPr marL="285750" indent="-285750">
              <a:lnSpc>
                <a:spcPct val="150000"/>
              </a:lnSpc>
              <a:buFont typeface="Arial" panose="020B0604020202020204" pitchFamily="34" charset="0"/>
              <a:buChar char="•"/>
            </a:pPr>
            <a:r>
              <a:rPr lang="en-US" altLang="zh-CN" dirty="0" smtClean="0"/>
              <a:t>3.</a:t>
            </a:r>
            <a:r>
              <a:rPr lang="zh-CN" altLang="en-US" dirty="0" smtClean="0"/>
              <a:t>利用视觉</a:t>
            </a:r>
            <a:r>
              <a:rPr lang="en-US" altLang="zh-CN" dirty="0" smtClean="0"/>
              <a:t>-</a:t>
            </a:r>
            <a:r>
              <a:rPr lang="zh-CN" altLang="en-US" dirty="0" smtClean="0"/>
              <a:t>语言的</a:t>
            </a:r>
            <a:r>
              <a:rPr lang="en-US" altLang="zh-CN" dirty="0" smtClean="0"/>
              <a:t>Transformer</a:t>
            </a:r>
            <a:r>
              <a:rPr lang="zh-CN" altLang="en-US" dirty="0" smtClean="0"/>
              <a:t>编码文本和图像特征，作为关系预测任务预测主谓宾三元组。</a:t>
            </a:r>
            <a:endParaRPr lang="en-US" altLang="zh-CN" dirty="0" smtClean="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373430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Learning from Language Supervision</a:t>
            </a:r>
            <a:endParaRPr lang="zh-CN" altLang="en-US" dirty="0"/>
          </a:p>
        </p:txBody>
      </p:sp>
      <p:pic>
        <p:nvPicPr>
          <p:cNvPr id="5" name="内容占位符 4"/>
          <p:cNvPicPr>
            <a:picLocks noGrp="1" noChangeAspect="1"/>
          </p:cNvPicPr>
          <p:nvPr>
            <p:ph idx="1"/>
          </p:nvPr>
        </p:nvPicPr>
        <p:blipFill rotWithShape="1">
          <a:blip r:embed="rId3"/>
          <a:srcRect l="3561" r="70895" b="26830"/>
          <a:stretch/>
        </p:blipFill>
        <p:spPr>
          <a:xfrm>
            <a:off x="219074" y="1424515"/>
            <a:ext cx="2686051" cy="2975397"/>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24</a:t>
            </a:fld>
            <a:endParaRPr kumimoji="1" lang="zh-CN" altLang="en-US"/>
          </a:p>
        </p:txBody>
      </p:sp>
      <p:sp>
        <p:nvSpPr>
          <p:cNvPr id="6" name="文本框 5"/>
          <p:cNvSpPr txBox="1"/>
          <p:nvPr/>
        </p:nvSpPr>
        <p:spPr>
          <a:xfrm>
            <a:off x="3153046" y="1916006"/>
            <a:ext cx="8026310" cy="2446824"/>
          </a:xfrm>
          <a:prstGeom prst="rect">
            <a:avLst/>
          </a:prstGeom>
          <a:noFill/>
        </p:spPr>
        <p:txBody>
          <a:bodyPr wrap="square" rtlCol="0">
            <a:spAutoFit/>
          </a:bodyPr>
          <a:lstStyle/>
          <a:p>
            <a:pPr>
              <a:lnSpc>
                <a:spcPct val="150000"/>
              </a:lnSpc>
            </a:pPr>
            <a:r>
              <a:rPr lang="zh-CN" altLang="en-US" dirty="0" smtClean="0"/>
              <a:t>本文的创新：通过</a:t>
            </a:r>
            <a:r>
              <a:rPr lang="zh-CN" altLang="en-US" dirty="0"/>
              <a:t>从图像标题构造三元组的伪标签来</a:t>
            </a:r>
            <a:r>
              <a:rPr lang="zh-CN" altLang="en-US" dirty="0" smtClean="0"/>
              <a:t>实现</a:t>
            </a:r>
            <a:r>
              <a:rPr lang="zh-CN" altLang="en-US" dirty="0"/>
              <a:t>监督信号</a:t>
            </a:r>
            <a:r>
              <a:rPr lang="zh-CN" altLang="en-US" dirty="0" smtClean="0"/>
              <a:t>。</a:t>
            </a:r>
            <a:endParaRPr lang="en-US" altLang="zh-CN" b="1" dirty="0" smtClean="0"/>
          </a:p>
          <a:p>
            <a:pPr marL="285750" indent="-285750">
              <a:lnSpc>
                <a:spcPct val="150000"/>
              </a:lnSpc>
              <a:buFont typeface="Arial" panose="020B0604020202020204" pitchFamily="34" charset="0"/>
              <a:buChar char="•"/>
            </a:pPr>
            <a:r>
              <a:rPr lang="en-US" altLang="zh-CN" b="1" dirty="0" smtClean="0"/>
              <a:t>1</a:t>
            </a:r>
            <a:r>
              <a:rPr lang="en-US" altLang="zh-CN" b="1" dirty="0"/>
              <a:t>. </a:t>
            </a:r>
            <a:r>
              <a:rPr lang="zh-CN" altLang="en-US" b="1" dirty="0" smtClean="0"/>
              <a:t>三元组解析和过滤</a:t>
            </a:r>
            <a:endParaRPr lang="en-US" altLang="zh-CN" b="1" dirty="0" smtClean="0"/>
          </a:p>
          <a:p>
            <a:pPr>
              <a:lnSpc>
                <a:spcPct val="150000"/>
              </a:lnSpc>
            </a:pPr>
            <a:r>
              <a:rPr lang="zh-CN" altLang="en-US" dirty="0" smtClean="0"/>
              <a:t>      用</a:t>
            </a:r>
            <a:r>
              <a:rPr lang="zh-CN" altLang="en-US" dirty="0"/>
              <a:t>场景图解析器从</a:t>
            </a:r>
            <a:r>
              <a:rPr lang="en-US" altLang="zh-CN" dirty="0"/>
              <a:t>caption</a:t>
            </a:r>
            <a:r>
              <a:rPr lang="zh-CN" altLang="en-US" dirty="0"/>
              <a:t>中提取名词和谓语</a:t>
            </a:r>
            <a:r>
              <a:rPr lang="zh-CN" altLang="en-US" dirty="0" smtClean="0"/>
              <a:t>；保留和检测器</a:t>
            </a:r>
            <a:r>
              <a:rPr lang="zh-CN" altLang="en-US" dirty="0"/>
              <a:t>相匹配</a:t>
            </a:r>
            <a:r>
              <a:rPr lang="zh-CN" altLang="en-US" dirty="0" smtClean="0"/>
              <a:t>的词。</a:t>
            </a:r>
            <a:endParaRPr lang="en-US" altLang="zh-CN" dirty="0" smtClean="0"/>
          </a:p>
          <a:p>
            <a:pPr marL="285750" indent="-285750">
              <a:lnSpc>
                <a:spcPct val="150000"/>
              </a:lnSpc>
              <a:buFont typeface="Arial" panose="020B0604020202020204" pitchFamily="34" charset="0"/>
              <a:buChar char="•"/>
            </a:pPr>
            <a:r>
              <a:rPr lang="en-US" altLang="zh-CN" b="1" dirty="0"/>
              <a:t>2. </a:t>
            </a:r>
            <a:r>
              <a:rPr lang="zh-CN" altLang="en-US" b="1" dirty="0"/>
              <a:t>伪标签分配</a:t>
            </a:r>
            <a:r>
              <a:rPr lang="zh-CN" altLang="en-US" b="1" dirty="0" smtClean="0"/>
              <a:t>。</a:t>
            </a:r>
            <a:endParaRPr lang="en-US" altLang="zh-CN" b="1" dirty="0" smtClean="0"/>
          </a:p>
          <a:p>
            <a:pPr>
              <a:lnSpc>
                <a:spcPct val="150000"/>
              </a:lnSpc>
            </a:pPr>
            <a:r>
              <a:rPr lang="en-US" altLang="zh-CN" dirty="0"/>
              <a:t> </a:t>
            </a:r>
            <a:r>
              <a:rPr lang="en-US" altLang="zh-CN" dirty="0" smtClean="0"/>
              <a:t>     </a:t>
            </a:r>
            <a:r>
              <a:rPr lang="zh-CN" altLang="en-US" dirty="0" smtClean="0"/>
              <a:t>通过</a:t>
            </a:r>
            <a:r>
              <a:rPr lang="zh-CN" altLang="en-US" dirty="0"/>
              <a:t>贪婪匹配，匹配</a:t>
            </a:r>
            <a:r>
              <a:rPr lang="en-US" altLang="zh-CN" dirty="0"/>
              <a:t>caption </a:t>
            </a:r>
            <a:r>
              <a:rPr lang="zh-CN" altLang="en-US" dirty="0"/>
              <a:t>三元组和每个视觉</a:t>
            </a:r>
            <a:r>
              <a:rPr lang="en-US" altLang="zh-CN" dirty="0"/>
              <a:t>region pair</a:t>
            </a:r>
            <a:r>
              <a:rPr lang="zh-CN" altLang="en-US" dirty="0" smtClean="0"/>
              <a:t>。</a:t>
            </a:r>
            <a:endParaRPr lang="en-US" altLang="zh-CN" dirty="0" smtClean="0"/>
          </a:p>
          <a:p>
            <a:r>
              <a:rPr lang="zh-CN" altLang="en-US" dirty="0" smtClean="0"/>
              <a:t>      如果</a:t>
            </a:r>
            <a:r>
              <a:rPr lang="zh-CN" altLang="en-US" dirty="0"/>
              <a:t>多个三元组匹配到同一个视觉</a:t>
            </a:r>
            <a:r>
              <a:rPr lang="en-US" altLang="zh-CN" dirty="0"/>
              <a:t>region pair</a:t>
            </a:r>
            <a:r>
              <a:rPr lang="en-US" altLang="zh-CN" dirty="0" smtClean="0"/>
              <a:t>,</a:t>
            </a:r>
            <a:r>
              <a:rPr lang="zh-CN" altLang="en-US" dirty="0" smtClean="0"/>
              <a:t>随机选择</a:t>
            </a:r>
            <a:r>
              <a:rPr lang="zh-CN" altLang="en-US" dirty="0"/>
              <a:t>其中一个</a:t>
            </a:r>
            <a:r>
              <a:rPr lang="zh-CN" altLang="en-US" dirty="0" smtClean="0"/>
              <a:t>。</a:t>
            </a:r>
            <a:endParaRPr lang="zh-CN" altLang="en-US" dirty="0"/>
          </a:p>
        </p:txBody>
      </p:sp>
      <p:pic>
        <p:nvPicPr>
          <p:cNvPr id="3" name="图片 2"/>
          <p:cNvPicPr>
            <a:picLocks noChangeAspect="1"/>
          </p:cNvPicPr>
          <p:nvPr/>
        </p:nvPicPr>
        <p:blipFill>
          <a:blip r:embed="rId4"/>
          <a:stretch>
            <a:fillRect/>
          </a:stretch>
        </p:blipFill>
        <p:spPr>
          <a:xfrm>
            <a:off x="3324225" y="5176377"/>
            <a:ext cx="3048000" cy="495300"/>
          </a:xfrm>
          <a:prstGeom prst="rect">
            <a:avLst/>
          </a:prstGeom>
        </p:spPr>
      </p:pic>
      <p:sp>
        <p:nvSpPr>
          <p:cNvPr id="9" name="文本框 8"/>
          <p:cNvSpPr txBox="1"/>
          <p:nvPr/>
        </p:nvSpPr>
        <p:spPr>
          <a:xfrm>
            <a:off x="1419496" y="4635362"/>
            <a:ext cx="8026310"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smtClean="0"/>
              <a:t>模型训练损失：</a:t>
            </a:r>
            <a:r>
              <a:rPr lang="zh-CN" altLang="en-US" dirty="0" smtClean="0"/>
              <a:t>多标签 </a:t>
            </a:r>
            <a:r>
              <a:rPr lang="en-US" altLang="zh-CN" dirty="0" smtClean="0"/>
              <a:t>cross-entropy loss, </a:t>
            </a:r>
            <a:r>
              <a:rPr lang="zh-CN" altLang="en-US" dirty="0" smtClean="0"/>
              <a:t>预测主谓宾语。</a:t>
            </a:r>
            <a:endParaRPr lang="zh-CN" altLang="en-US" dirty="0"/>
          </a:p>
        </p:txBody>
      </p:sp>
      <p:sp>
        <p:nvSpPr>
          <p:cNvPr id="10" name="矩形 9"/>
          <p:cNvSpPr/>
          <p:nvPr/>
        </p:nvSpPr>
        <p:spPr>
          <a:xfrm>
            <a:off x="1419496" y="5748767"/>
            <a:ext cx="4801314" cy="923330"/>
          </a:xfrm>
          <a:prstGeom prst="rect">
            <a:avLst/>
          </a:prstGeom>
        </p:spPr>
        <p:txBody>
          <a:bodyPr wrap="none">
            <a:spAutoFit/>
          </a:bodyPr>
          <a:lstStyle/>
          <a:p>
            <a:pPr marL="285750" indent="-285750">
              <a:buFont typeface="Arial" panose="020B0604020202020204" pitchFamily="34" charset="0"/>
              <a:buChar char="•"/>
            </a:pPr>
            <a:r>
              <a:rPr lang="zh-CN" altLang="en-US" b="1" dirty="0"/>
              <a:t>扩展到弱和完全</a:t>
            </a:r>
            <a:r>
              <a:rPr lang="zh-CN" altLang="en-US" b="1" dirty="0" smtClean="0"/>
              <a:t>监督模型：</a:t>
            </a:r>
            <a:endParaRPr lang="en-US" altLang="zh-CN" b="1" dirty="0"/>
          </a:p>
          <a:p>
            <a:r>
              <a:rPr lang="zh-CN" altLang="en-US" dirty="0" smtClean="0">
                <a:solidFill>
                  <a:srgbClr val="333333"/>
                </a:solidFill>
                <a:latin typeface="Arial" panose="020B0604020202020204" pitchFamily="34" charset="0"/>
              </a:rPr>
              <a:t>弱监督：将</a:t>
            </a:r>
            <a:r>
              <a:rPr lang="en-US" altLang="zh-CN" dirty="0" smtClean="0">
                <a:solidFill>
                  <a:srgbClr val="333333"/>
                </a:solidFill>
                <a:latin typeface="Arial" panose="020B0604020202020204" pitchFamily="34" charset="0"/>
              </a:rPr>
              <a:t>caption</a:t>
            </a:r>
            <a:r>
              <a:rPr lang="zh-CN" altLang="en-US" dirty="0" smtClean="0">
                <a:solidFill>
                  <a:srgbClr val="333333"/>
                </a:solidFill>
                <a:latin typeface="Arial" panose="020B0604020202020204" pitchFamily="34" charset="0"/>
              </a:rPr>
              <a:t>换成</a:t>
            </a:r>
            <a:r>
              <a:rPr lang="en-US" altLang="zh-CN" dirty="0" err="1" smtClean="0">
                <a:solidFill>
                  <a:srgbClr val="333333"/>
                </a:solidFill>
                <a:latin typeface="Arial" panose="020B0604020202020204" pitchFamily="34" charset="0"/>
              </a:rPr>
              <a:t>unlocalized</a:t>
            </a:r>
            <a:r>
              <a:rPr lang="en-US" altLang="zh-CN" dirty="0">
                <a:solidFill>
                  <a:srgbClr val="333333"/>
                </a:solidFill>
                <a:latin typeface="Arial" panose="020B0604020202020204" pitchFamily="34" charset="0"/>
              </a:rPr>
              <a:t> </a:t>
            </a:r>
            <a:r>
              <a:rPr lang="zh-CN" altLang="en-US" dirty="0" smtClean="0">
                <a:solidFill>
                  <a:srgbClr val="333333"/>
                </a:solidFill>
                <a:latin typeface="Arial" panose="020B0604020202020204" pitchFamily="34" charset="0"/>
              </a:rPr>
              <a:t>三元组；</a:t>
            </a:r>
            <a:endParaRPr lang="en-US" altLang="zh-CN" dirty="0" smtClean="0">
              <a:solidFill>
                <a:srgbClr val="333333"/>
              </a:solidFill>
              <a:latin typeface="Arial" panose="020B0604020202020204" pitchFamily="34" charset="0"/>
            </a:endParaRPr>
          </a:p>
          <a:p>
            <a:r>
              <a:rPr lang="zh-CN" altLang="en-US" dirty="0" smtClean="0"/>
              <a:t>全监督：将伪标签替换成真值的场景图标签。</a:t>
            </a:r>
            <a:endParaRPr lang="zh-CN" altLang="en-US" dirty="0"/>
          </a:p>
        </p:txBody>
      </p:sp>
    </p:spTree>
    <p:extLst>
      <p:ext uri="{BB962C8B-B14F-4D97-AF65-F5344CB8AC3E}">
        <p14:creationId xmlns:p14="http://schemas.microsoft.com/office/powerpoint/2010/main" val="79765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Results </a:t>
            </a:r>
            <a:endParaRPr lang="zh-CN" altLang="en-US" dirty="0"/>
          </a:p>
        </p:txBody>
      </p:sp>
      <p:pic>
        <p:nvPicPr>
          <p:cNvPr id="5" name="内容占位符 4"/>
          <p:cNvPicPr>
            <a:picLocks noGrp="1" noChangeAspect="1"/>
          </p:cNvPicPr>
          <p:nvPr>
            <p:ph idx="1"/>
          </p:nvPr>
        </p:nvPicPr>
        <p:blipFill>
          <a:blip r:embed="rId2"/>
          <a:stretch>
            <a:fillRect/>
          </a:stretch>
        </p:blipFill>
        <p:spPr>
          <a:xfrm>
            <a:off x="768531" y="1908802"/>
            <a:ext cx="10515600" cy="2813384"/>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25</a:t>
            </a:fld>
            <a:endParaRPr kumimoji="1" lang="zh-CN" altLang="en-US"/>
          </a:p>
        </p:txBody>
      </p:sp>
      <p:sp>
        <p:nvSpPr>
          <p:cNvPr id="6" name="矩形 5"/>
          <p:cNvSpPr/>
          <p:nvPr/>
        </p:nvSpPr>
        <p:spPr>
          <a:xfrm>
            <a:off x="2140130" y="3416301"/>
            <a:ext cx="7556319" cy="469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2098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Results </a:t>
            </a:r>
            <a:endParaRPr lang="zh-CN" altLang="en-US" dirty="0"/>
          </a:p>
        </p:txBody>
      </p:sp>
      <p:pic>
        <p:nvPicPr>
          <p:cNvPr id="5" name="内容占位符 4"/>
          <p:cNvPicPr>
            <a:picLocks noGrp="1" noChangeAspect="1"/>
          </p:cNvPicPr>
          <p:nvPr>
            <p:ph idx="1"/>
          </p:nvPr>
        </p:nvPicPr>
        <p:blipFill>
          <a:blip r:embed="rId2"/>
          <a:stretch>
            <a:fillRect/>
          </a:stretch>
        </p:blipFill>
        <p:spPr>
          <a:xfrm>
            <a:off x="2335212" y="2039144"/>
            <a:ext cx="6372225" cy="2838450"/>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26</a:t>
            </a:fld>
            <a:endParaRPr kumimoji="1" lang="zh-CN" altLang="en-US"/>
          </a:p>
        </p:txBody>
      </p:sp>
      <p:sp>
        <p:nvSpPr>
          <p:cNvPr id="6" name="矩形 5"/>
          <p:cNvSpPr/>
          <p:nvPr/>
        </p:nvSpPr>
        <p:spPr>
          <a:xfrm>
            <a:off x="2552701" y="3219450"/>
            <a:ext cx="6076950" cy="10191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630362" y="4680267"/>
            <a:ext cx="8323263"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和</a:t>
            </a:r>
            <a:r>
              <a:rPr lang="en-US" altLang="zh-CN" dirty="0" smtClean="0"/>
              <a:t>CVPR21 LSWS</a:t>
            </a:r>
            <a:r>
              <a:rPr lang="zh-CN" altLang="en-US" dirty="0" smtClean="0"/>
              <a:t>使用</a:t>
            </a:r>
            <a:r>
              <a:rPr lang="en-US" altLang="zh-CN" dirty="0" smtClean="0"/>
              <a:t>caption</a:t>
            </a:r>
            <a:r>
              <a:rPr lang="zh-CN" altLang="en-US" dirty="0" smtClean="0"/>
              <a:t>作为弱监督信号的比较，可以远超过</a:t>
            </a:r>
            <a:r>
              <a:rPr lang="en-US" altLang="zh-CN" dirty="0" smtClean="0"/>
              <a:t>CVPR21</a:t>
            </a:r>
            <a:r>
              <a:rPr lang="zh-CN" altLang="en-US" dirty="0" smtClean="0"/>
              <a:t>模型；</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使用</a:t>
            </a:r>
            <a:r>
              <a:rPr lang="en-US" altLang="zh-CN" dirty="0" smtClean="0"/>
              <a:t>VG</a:t>
            </a:r>
            <a:r>
              <a:rPr lang="zh-CN" altLang="en-US" dirty="0" smtClean="0"/>
              <a:t>的图像描述</a:t>
            </a:r>
            <a:r>
              <a:rPr lang="en-US" altLang="zh-CN" dirty="0" smtClean="0"/>
              <a:t>R@509.2</a:t>
            </a:r>
            <a:r>
              <a:rPr lang="zh-CN" altLang="en-US" dirty="0" smtClean="0"/>
              <a:t>远超</a:t>
            </a:r>
            <a:r>
              <a:rPr lang="en-US" altLang="zh-CN" dirty="0" smtClean="0"/>
              <a:t>COCO5.8, </a:t>
            </a:r>
            <a:r>
              <a:rPr lang="zh-CN" altLang="en-US" dirty="0" smtClean="0"/>
              <a:t>因为</a:t>
            </a:r>
            <a:r>
              <a:rPr lang="en-US" altLang="zh-CN" dirty="0" smtClean="0"/>
              <a:t>VG</a:t>
            </a:r>
            <a:r>
              <a:rPr lang="zh-CN" altLang="en-US" dirty="0" smtClean="0"/>
              <a:t>的标注是 </a:t>
            </a:r>
            <a:r>
              <a:rPr lang="en-US" altLang="zh-CN" dirty="0" smtClean="0"/>
              <a:t>dense caption</a:t>
            </a:r>
            <a:r>
              <a:rPr lang="zh-CN" altLang="en-US" dirty="0" smtClean="0"/>
              <a:t>形式</a:t>
            </a:r>
            <a:endParaRPr lang="en-US" altLang="zh-CN" dirty="0" smtClean="0"/>
          </a:p>
          <a:p>
            <a:r>
              <a:rPr lang="en-US" altLang="zh-CN" dirty="0" smtClean="0"/>
              <a:t>      </a:t>
            </a:r>
            <a:r>
              <a:rPr lang="zh-CN" altLang="en-US" dirty="0" smtClean="0"/>
              <a:t>标注，标注的更全面和具体。</a:t>
            </a:r>
            <a:r>
              <a:rPr lang="en-US" altLang="zh-CN" dirty="0" smtClean="0"/>
              <a:t>COCO</a:t>
            </a:r>
            <a:r>
              <a:rPr lang="zh-CN" altLang="en-US" dirty="0" smtClean="0"/>
              <a:t>数据集下的标注往往是对图像整体的描述。</a:t>
            </a:r>
            <a:endParaRPr lang="en-US" altLang="zh-CN" dirty="0" smtClean="0"/>
          </a:p>
          <a:p>
            <a:r>
              <a:rPr lang="en-US" altLang="zh-CN" dirty="0"/>
              <a:t> </a:t>
            </a:r>
            <a:r>
              <a:rPr lang="en-US" altLang="zh-CN" dirty="0" smtClean="0"/>
              <a:t>     </a:t>
            </a:r>
            <a:r>
              <a:rPr lang="zh-CN" altLang="en-US" dirty="0" smtClean="0"/>
              <a:t>测试时还是使用的</a:t>
            </a:r>
            <a:r>
              <a:rPr lang="en-US" altLang="zh-CN" dirty="0" smtClean="0"/>
              <a:t>VG</a:t>
            </a:r>
            <a:r>
              <a:rPr lang="zh-CN" altLang="en-US" dirty="0" smtClean="0"/>
              <a:t>数据集的测试集。</a:t>
            </a:r>
            <a:endParaRPr lang="zh-CN" altLang="en-US" dirty="0"/>
          </a:p>
        </p:txBody>
      </p:sp>
    </p:spTree>
    <p:extLst>
      <p:ext uri="{BB962C8B-B14F-4D97-AF65-F5344CB8AC3E}">
        <p14:creationId xmlns:p14="http://schemas.microsoft.com/office/powerpoint/2010/main" val="2299514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Results </a:t>
            </a:r>
            <a:endParaRPr lang="zh-CN" altLang="en-US" dirty="0"/>
          </a:p>
        </p:txBody>
      </p:sp>
      <p:pic>
        <p:nvPicPr>
          <p:cNvPr id="5" name="内容占位符 4"/>
          <p:cNvPicPr>
            <a:picLocks noGrp="1" noChangeAspect="1"/>
          </p:cNvPicPr>
          <p:nvPr>
            <p:ph idx="1"/>
          </p:nvPr>
        </p:nvPicPr>
        <p:blipFill>
          <a:blip r:embed="rId3"/>
          <a:stretch>
            <a:fillRect/>
          </a:stretch>
        </p:blipFill>
        <p:spPr>
          <a:xfrm>
            <a:off x="1096962" y="2062956"/>
            <a:ext cx="10029825" cy="2105025"/>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27</a:t>
            </a:fld>
            <a:endParaRPr kumimoji="1" lang="zh-CN" altLang="en-US"/>
          </a:p>
        </p:txBody>
      </p:sp>
      <p:sp>
        <p:nvSpPr>
          <p:cNvPr id="3" name="文本框 2"/>
          <p:cNvSpPr txBox="1"/>
          <p:nvPr/>
        </p:nvSpPr>
        <p:spPr>
          <a:xfrm>
            <a:off x="2140131" y="4391025"/>
            <a:ext cx="8524875"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既可以弱监督训练，也可以全监督训练；</a:t>
            </a:r>
            <a:endParaRPr lang="en-US" altLang="zh-CN" dirty="0" smtClean="0"/>
          </a:p>
          <a:p>
            <a:endParaRPr lang="en-US" altLang="zh-CN" dirty="0"/>
          </a:p>
          <a:p>
            <a:pPr marL="285750" indent="-285750">
              <a:buFont typeface="Arial" panose="020B0604020202020204" pitchFamily="34" charset="0"/>
              <a:buChar char="•"/>
            </a:pPr>
            <a:r>
              <a:rPr lang="zh-CN" altLang="en-US" dirty="0" smtClean="0"/>
              <a:t>全监督模型设置下，超过部分的 </a:t>
            </a:r>
            <a:r>
              <a:rPr lang="en-US" altLang="zh-CN" dirty="0" smtClean="0"/>
              <a:t>state-of –art </a:t>
            </a:r>
            <a:r>
              <a:rPr lang="zh-CN" altLang="en-US" dirty="0" smtClean="0"/>
              <a:t>模型。</a:t>
            </a:r>
            <a:endParaRPr lang="zh-CN" altLang="en-US" dirty="0"/>
          </a:p>
        </p:txBody>
      </p:sp>
      <p:sp>
        <p:nvSpPr>
          <p:cNvPr id="6" name="矩形 5"/>
          <p:cNvSpPr/>
          <p:nvPr/>
        </p:nvSpPr>
        <p:spPr>
          <a:xfrm>
            <a:off x="1685924" y="3362325"/>
            <a:ext cx="8979081" cy="2610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62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Results </a:t>
            </a:r>
            <a:endParaRPr lang="zh-CN" altLang="en-US" dirty="0"/>
          </a:p>
        </p:txBody>
      </p:sp>
      <p:pic>
        <p:nvPicPr>
          <p:cNvPr id="5" name="内容占位符 4"/>
          <p:cNvPicPr>
            <a:picLocks noGrp="1" noChangeAspect="1"/>
          </p:cNvPicPr>
          <p:nvPr>
            <p:ph idx="1"/>
          </p:nvPr>
        </p:nvPicPr>
        <p:blipFill>
          <a:blip r:embed="rId3"/>
          <a:stretch>
            <a:fillRect/>
          </a:stretch>
        </p:blipFill>
        <p:spPr>
          <a:xfrm>
            <a:off x="1039812" y="1843881"/>
            <a:ext cx="10429875" cy="3171825"/>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28</a:t>
            </a:fld>
            <a:endParaRPr kumimoji="1" lang="zh-CN" altLang="en-US"/>
          </a:p>
        </p:txBody>
      </p:sp>
      <p:sp>
        <p:nvSpPr>
          <p:cNvPr id="6" name="文本框 5"/>
          <p:cNvSpPr txBox="1"/>
          <p:nvPr/>
        </p:nvSpPr>
        <p:spPr>
          <a:xfrm>
            <a:off x="1495425" y="5162550"/>
            <a:ext cx="7791450"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由于场景</a:t>
            </a:r>
            <a:r>
              <a:rPr lang="zh-CN" altLang="en-US" dirty="0"/>
              <a:t>图和图像标题中谓词分布的</a:t>
            </a:r>
            <a:r>
              <a:rPr lang="zh-CN" altLang="en-US" dirty="0" smtClean="0"/>
              <a:t>不同，使用</a:t>
            </a:r>
            <a:r>
              <a:rPr lang="zh-CN" altLang="en-US" dirty="0"/>
              <a:t>场景图训练的模型倾向于预测一组不同的谓词</a:t>
            </a:r>
            <a:r>
              <a:rPr lang="zh-CN" altLang="en-US" dirty="0" smtClean="0"/>
              <a:t>。（</a:t>
            </a:r>
            <a:r>
              <a:rPr lang="en-US" altLang="zh-CN" dirty="0" smtClean="0"/>
              <a:t>on; has</a:t>
            </a:r>
            <a:r>
              <a:rPr lang="zh-CN" altLang="en-US" dirty="0" smtClean="0"/>
              <a:t>）</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smtClean="0"/>
              <a:t>常识推理的错误</a:t>
            </a:r>
            <a:r>
              <a:rPr lang="en-US" altLang="zh-CN" dirty="0" smtClean="0"/>
              <a:t>: </a:t>
            </a:r>
            <a:r>
              <a:rPr lang="zh-CN" altLang="en-US" dirty="0" smtClean="0"/>
              <a:t>两个</a:t>
            </a:r>
            <a:r>
              <a:rPr lang="en-US" altLang="zh-CN" dirty="0" smtClean="0"/>
              <a:t>man wear </a:t>
            </a:r>
            <a:r>
              <a:rPr lang="zh-CN" altLang="en-US" dirty="0" smtClean="0"/>
              <a:t>同一个 </a:t>
            </a:r>
            <a:r>
              <a:rPr lang="en-US" altLang="zh-CN" dirty="0" smtClean="0"/>
              <a:t>jacket.</a:t>
            </a:r>
          </a:p>
          <a:p>
            <a:pPr marL="285750" indent="-285750">
              <a:buFont typeface="Arial" panose="020B0604020202020204" pitchFamily="34" charset="0"/>
              <a:buChar char="•"/>
            </a:pPr>
            <a:endParaRPr lang="en-US" altLang="zh-CN" dirty="0"/>
          </a:p>
          <a:p>
            <a:endParaRPr lang="zh-CN" altLang="en-US" dirty="0"/>
          </a:p>
        </p:txBody>
      </p:sp>
    </p:spTree>
    <p:extLst>
      <p:ext uri="{BB962C8B-B14F-4D97-AF65-F5344CB8AC3E}">
        <p14:creationId xmlns:p14="http://schemas.microsoft.com/office/powerpoint/2010/main" val="28402698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Conclusion2</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29</a:t>
            </a:fld>
            <a:endParaRPr kumimoji="1" lang="zh-CN" altLang="en-US"/>
          </a:p>
        </p:txBody>
      </p:sp>
      <p:pic>
        <p:nvPicPr>
          <p:cNvPr id="5" name="图片 4"/>
          <p:cNvPicPr>
            <a:picLocks noChangeAspect="1"/>
          </p:cNvPicPr>
          <p:nvPr/>
        </p:nvPicPr>
        <p:blipFill rotWithShape="1">
          <a:blip r:embed="rId3"/>
          <a:srcRect r="4375"/>
          <a:stretch/>
        </p:blipFill>
        <p:spPr>
          <a:xfrm>
            <a:off x="768531" y="2118533"/>
            <a:ext cx="9676490" cy="2491568"/>
          </a:xfrm>
          <a:prstGeom prst="rect">
            <a:avLst/>
          </a:prstGeom>
        </p:spPr>
      </p:pic>
    </p:spTree>
    <p:extLst>
      <p:ext uri="{BB962C8B-B14F-4D97-AF65-F5344CB8AC3E}">
        <p14:creationId xmlns:p14="http://schemas.microsoft.com/office/powerpoint/2010/main" val="2488427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 </a:t>
            </a:r>
            <a:r>
              <a:rPr lang="en-US" altLang="zh-CN" dirty="0" smtClean="0"/>
              <a:t>Definition</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3</a:t>
            </a:fld>
            <a:endParaRPr kumimoji="1" lang="zh-CN" altLang="en-US"/>
          </a:p>
        </p:txBody>
      </p:sp>
      <p:cxnSp>
        <p:nvCxnSpPr>
          <p:cNvPr id="12" name="直接连接符 11"/>
          <p:cNvCxnSpPr>
            <a:cxnSpLocks/>
          </p:cNvCxnSpPr>
          <p:nvPr/>
        </p:nvCxnSpPr>
        <p:spPr>
          <a:xfrm>
            <a:off x="5806733" y="1799125"/>
            <a:ext cx="0" cy="462495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84098" y="1520825"/>
            <a:ext cx="3892702" cy="400110"/>
          </a:xfrm>
          <a:prstGeom prst="rect">
            <a:avLst/>
          </a:prstGeom>
          <a:solidFill>
            <a:schemeClr val="accent5"/>
          </a:solidFill>
        </p:spPr>
        <p:txBody>
          <a:bodyPr wrap="square" rtlCol="0">
            <a:spAutoFit/>
          </a:bodyPr>
          <a:lstStyle/>
          <a:p>
            <a:pPr algn="ctr"/>
            <a:r>
              <a:rPr lang="en-US" altLang="zh-CN" sz="2000" b="1" dirty="0"/>
              <a:t>1. </a:t>
            </a:r>
            <a:r>
              <a:rPr lang="en-US" altLang="zh-CN" sz="2000" dirty="0" smtClean="0"/>
              <a:t>Image Captioning</a:t>
            </a:r>
            <a:endParaRPr lang="zh-CN" altLang="en-US" sz="2000" b="1" dirty="0"/>
          </a:p>
        </p:txBody>
      </p:sp>
      <p:sp>
        <p:nvSpPr>
          <p:cNvPr id="22" name="文本框 21"/>
          <p:cNvSpPr txBox="1"/>
          <p:nvPr/>
        </p:nvSpPr>
        <p:spPr>
          <a:xfrm>
            <a:off x="6841955" y="1530809"/>
            <a:ext cx="3892702" cy="400110"/>
          </a:xfrm>
          <a:prstGeom prst="rect">
            <a:avLst/>
          </a:prstGeom>
          <a:solidFill>
            <a:schemeClr val="accent6">
              <a:lumMod val="40000"/>
              <a:lumOff val="60000"/>
            </a:schemeClr>
          </a:solidFill>
        </p:spPr>
        <p:txBody>
          <a:bodyPr wrap="square" rtlCol="0">
            <a:spAutoFit/>
          </a:bodyPr>
          <a:lstStyle/>
          <a:p>
            <a:pPr algn="ctr"/>
            <a:r>
              <a:rPr lang="en-US" altLang="zh-CN" sz="2000" b="1" dirty="0"/>
              <a:t>2. </a:t>
            </a:r>
            <a:r>
              <a:rPr lang="en-US" altLang="zh-CN" sz="2000" dirty="0" smtClean="0"/>
              <a:t>Scene Graph Generation</a:t>
            </a:r>
            <a:endParaRPr lang="zh-CN" altLang="en-US" sz="2000" b="1" dirty="0"/>
          </a:p>
        </p:txBody>
      </p:sp>
      <p:sp>
        <p:nvSpPr>
          <p:cNvPr id="5" name="矩形 4"/>
          <p:cNvSpPr/>
          <p:nvPr/>
        </p:nvSpPr>
        <p:spPr>
          <a:xfrm>
            <a:off x="214078" y="4817688"/>
            <a:ext cx="1366080" cy="369332"/>
          </a:xfrm>
          <a:prstGeom prst="rect">
            <a:avLst/>
          </a:prstGeom>
        </p:spPr>
        <p:txBody>
          <a:bodyPr wrap="none">
            <a:spAutoFit/>
          </a:bodyPr>
          <a:lstStyle/>
          <a:p>
            <a:r>
              <a:rPr lang="en-US" altLang="zh-CN" dirty="0" smtClean="0">
                <a:solidFill>
                  <a:srgbClr val="0070C0"/>
                </a:solidFill>
              </a:rPr>
              <a:t>3. Metrics</a:t>
            </a:r>
            <a:r>
              <a:rPr lang="zh-CN" altLang="en-US" dirty="0" smtClean="0">
                <a:solidFill>
                  <a:srgbClr val="0070C0"/>
                </a:solidFill>
              </a:rPr>
              <a:t>：</a:t>
            </a:r>
            <a:endParaRPr lang="zh-CN" altLang="en-US" dirty="0">
              <a:solidFill>
                <a:srgbClr val="0070C0"/>
              </a:solidFill>
            </a:endParaRPr>
          </a:p>
        </p:txBody>
      </p:sp>
      <p:sp>
        <p:nvSpPr>
          <p:cNvPr id="20" name="矩形 19">
            <a:extLst>
              <a:ext uri="{FF2B5EF4-FFF2-40B4-BE49-F238E27FC236}">
                <a16:creationId xmlns:a16="http://schemas.microsoft.com/office/drawing/2014/main" xmlns="" id="{817B345A-E411-4765-BF22-36DC24A4F8C2}"/>
              </a:ext>
            </a:extLst>
          </p:cNvPr>
          <p:cNvSpPr/>
          <p:nvPr/>
        </p:nvSpPr>
        <p:spPr>
          <a:xfrm>
            <a:off x="299614" y="5522523"/>
            <a:ext cx="1404552" cy="369332"/>
          </a:xfrm>
          <a:prstGeom prst="rect">
            <a:avLst/>
          </a:prstGeom>
        </p:spPr>
        <p:txBody>
          <a:bodyPr wrap="none">
            <a:spAutoFit/>
          </a:bodyPr>
          <a:lstStyle/>
          <a:p>
            <a:r>
              <a:rPr lang="en-US" altLang="zh-CN" dirty="0" smtClean="0">
                <a:solidFill>
                  <a:srgbClr val="0070C0"/>
                </a:solidFill>
              </a:rPr>
              <a:t>4. Dataset</a:t>
            </a:r>
            <a:r>
              <a:rPr lang="zh-CN" altLang="en-US" dirty="0" smtClean="0">
                <a:solidFill>
                  <a:srgbClr val="0070C0"/>
                </a:solidFill>
              </a:rPr>
              <a:t>：</a:t>
            </a:r>
            <a:endParaRPr lang="zh-CN" altLang="en-US" dirty="0">
              <a:solidFill>
                <a:srgbClr val="0070C0"/>
              </a:solidFill>
            </a:endParaRPr>
          </a:p>
        </p:txBody>
      </p:sp>
      <p:sp>
        <p:nvSpPr>
          <p:cNvPr id="23" name="矩形 22">
            <a:extLst>
              <a:ext uri="{FF2B5EF4-FFF2-40B4-BE49-F238E27FC236}">
                <a16:creationId xmlns:a16="http://schemas.microsoft.com/office/drawing/2014/main" xmlns="" id="{39F6FE70-17F5-48E6-B60B-54C377EFB69E}"/>
              </a:ext>
            </a:extLst>
          </p:cNvPr>
          <p:cNvSpPr/>
          <p:nvPr/>
        </p:nvSpPr>
        <p:spPr>
          <a:xfrm>
            <a:off x="950308" y="5911179"/>
            <a:ext cx="3731939" cy="584775"/>
          </a:xfrm>
          <a:prstGeom prst="rect">
            <a:avLst/>
          </a:prstGeom>
        </p:spPr>
        <p:txBody>
          <a:bodyPr wrap="square">
            <a:spAutoFit/>
          </a:bodyPr>
          <a:lstStyle/>
          <a:p>
            <a:r>
              <a:rPr kumimoji="1" lang="en-US" altLang="zh-CN" sz="1600" dirty="0"/>
              <a:t>MSCOCO and Flickr30K</a:t>
            </a:r>
          </a:p>
          <a:p>
            <a:r>
              <a:rPr kumimoji="1" lang="en-US" altLang="zh-CN" sz="1600" dirty="0"/>
              <a:t>Each image is assigned about 5 captions</a:t>
            </a:r>
            <a:endParaRPr kumimoji="1" lang="zh-CN" altLang="en-US" sz="1600" dirty="0"/>
          </a:p>
        </p:txBody>
      </p:sp>
      <p:sp>
        <p:nvSpPr>
          <p:cNvPr id="24" name="矩形 23">
            <a:extLst>
              <a:ext uri="{FF2B5EF4-FFF2-40B4-BE49-F238E27FC236}">
                <a16:creationId xmlns:a16="http://schemas.microsoft.com/office/drawing/2014/main" xmlns="" id="{C65144FE-96D5-428E-9B50-B481EDB92631}"/>
              </a:ext>
            </a:extLst>
          </p:cNvPr>
          <p:cNvSpPr/>
          <p:nvPr/>
        </p:nvSpPr>
        <p:spPr>
          <a:xfrm>
            <a:off x="811536" y="5153191"/>
            <a:ext cx="4598664" cy="338554"/>
          </a:xfrm>
          <a:prstGeom prst="rect">
            <a:avLst/>
          </a:prstGeom>
        </p:spPr>
        <p:txBody>
          <a:bodyPr wrap="square">
            <a:spAutoFit/>
          </a:bodyPr>
          <a:lstStyle/>
          <a:p>
            <a:r>
              <a:rPr lang="en-US" altLang="zh-CN" sz="1600" dirty="0">
                <a:solidFill>
                  <a:srgbClr val="000000"/>
                </a:solidFill>
                <a:latin typeface="CMR10"/>
              </a:rPr>
              <a:t>BLEU 1-4, ROUGE, METEOR, </a:t>
            </a:r>
            <a:r>
              <a:rPr lang="en-US" altLang="zh-CN" sz="1600" dirty="0" err="1">
                <a:solidFill>
                  <a:srgbClr val="FF0000"/>
                </a:solidFill>
                <a:latin typeface="CMR10"/>
              </a:rPr>
              <a:t>CIDEr</a:t>
            </a:r>
            <a:r>
              <a:rPr lang="en-US" altLang="zh-CN" sz="1600" dirty="0">
                <a:solidFill>
                  <a:srgbClr val="FF0000"/>
                </a:solidFill>
                <a:latin typeface="CMR10"/>
              </a:rPr>
              <a:t>-D</a:t>
            </a:r>
            <a:r>
              <a:rPr lang="en-US" altLang="zh-CN" sz="1600" dirty="0">
                <a:solidFill>
                  <a:srgbClr val="000000"/>
                </a:solidFill>
                <a:latin typeface="CMR10"/>
              </a:rPr>
              <a:t>, and </a:t>
            </a:r>
            <a:r>
              <a:rPr lang="en-US" altLang="zh-CN" sz="1600" dirty="0">
                <a:solidFill>
                  <a:srgbClr val="FF0000"/>
                </a:solidFill>
                <a:latin typeface="CMR10"/>
              </a:rPr>
              <a:t>SPICE</a:t>
            </a:r>
            <a:r>
              <a:rPr lang="en-US" altLang="zh-CN" sz="1600" dirty="0"/>
              <a:t> </a:t>
            </a:r>
            <a:endParaRPr lang="zh-CN" altLang="en-US" sz="1600" dirty="0"/>
          </a:p>
        </p:txBody>
      </p:sp>
      <p:pic>
        <p:nvPicPr>
          <p:cNvPr id="6" name="图片 5"/>
          <p:cNvPicPr>
            <a:picLocks noChangeAspect="1"/>
          </p:cNvPicPr>
          <p:nvPr/>
        </p:nvPicPr>
        <p:blipFill>
          <a:blip r:embed="rId3"/>
          <a:stretch>
            <a:fillRect/>
          </a:stretch>
        </p:blipFill>
        <p:spPr>
          <a:xfrm>
            <a:off x="897118" y="4143481"/>
            <a:ext cx="2486025" cy="609600"/>
          </a:xfrm>
          <a:prstGeom prst="rect">
            <a:avLst/>
          </a:prstGeom>
        </p:spPr>
      </p:pic>
      <p:pic>
        <p:nvPicPr>
          <p:cNvPr id="25" name="图片 24"/>
          <p:cNvPicPr>
            <a:picLocks noChangeAspect="1"/>
          </p:cNvPicPr>
          <p:nvPr/>
        </p:nvPicPr>
        <p:blipFill>
          <a:blip r:embed="rId4"/>
          <a:stretch>
            <a:fillRect/>
          </a:stretch>
        </p:blipFill>
        <p:spPr>
          <a:xfrm>
            <a:off x="6771518" y="4217716"/>
            <a:ext cx="2991320" cy="1005931"/>
          </a:xfrm>
          <a:prstGeom prst="rect">
            <a:avLst/>
          </a:prstGeom>
        </p:spPr>
      </p:pic>
      <p:sp>
        <p:nvSpPr>
          <p:cNvPr id="26" name="矩形 25"/>
          <p:cNvSpPr/>
          <p:nvPr/>
        </p:nvSpPr>
        <p:spPr>
          <a:xfrm>
            <a:off x="236173" y="3909464"/>
            <a:ext cx="1064715" cy="369332"/>
          </a:xfrm>
          <a:prstGeom prst="rect">
            <a:avLst/>
          </a:prstGeom>
        </p:spPr>
        <p:txBody>
          <a:bodyPr wrap="none">
            <a:spAutoFit/>
          </a:bodyPr>
          <a:lstStyle/>
          <a:p>
            <a:r>
              <a:rPr lang="en-US" altLang="zh-CN" dirty="0" smtClean="0">
                <a:solidFill>
                  <a:srgbClr val="0070C0"/>
                </a:solidFill>
              </a:rPr>
              <a:t>2. Loss</a:t>
            </a:r>
            <a:r>
              <a:rPr lang="zh-CN" altLang="en-US" dirty="0" smtClean="0">
                <a:solidFill>
                  <a:srgbClr val="0070C0"/>
                </a:solidFill>
              </a:rPr>
              <a:t>：</a:t>
            </a:r>
            <a:endParaRPr lang="zh-CN" altLang="en-US" dirty="0">
              <a:solidFill>
                <a:srgbClr val="0070C0"/>
              </a:solidFill>
            </a:endParaRPr>
          </a:p>
        </p:txBody>
      </p:sp>
      <p:pic>
        <p:nvPicPr>
          <p:cNvPr id="27" name="图片 26"/>
          <p:cNvPicPr>
            <a:picLocks noChangeAspect="1"/>
          </p:cNvPicPr>
          <p:nvPr/>
        </p:nvPicPr>
        <p:blipFill>
          <a:blip r:embed="rId5"/>
          <a:stretch>
            <a:fillRect/>
          </a:stretch>
        </p:blipFill>
        <p:spPr>
          <a:xfrm>
            <a:off x="7192621" y="1953131"/>
            <a:ext cx="2367340" cy="1281092"/>
          </a:xfrm>
          <a:prstGeom prst="rect">
            <a:avLst/>
          </a:prstGeom>
        </p:spPr>
      </p:pic>
      <p:pic>
        <p:nvPicPr>
          <p:cNvPr id="8" name="图片 7"/>
          <p:cNvPicPr>
            <a:picLocks noChangeAspect="1"/>
          </p:cNvPicPr>
          <p:nvPr/>
        </p:nvPicPr>
        <p:blipFill>
          <a:blip r:embed="rId6"/>
          <a:stretch>
            <a:fillRect/>
          </a:stretch>
        </p:blipFill>
        <p:spPr>
          <a:xfrm>
            <a:off x="734680" y="1940259"/>
            <a:ext cx="4000500" cy="1465592"/>
          </a:xfrm>
          <a:prstGeom prst="rect">
            <a:avLst/>
          </a:prstGeom>
        </p:spPr>
      </p:pic>
      <p:sp>
        <p:nvSpPr>
          <p:cNvPr id="10" name="矩形 9"/>
          <p:cNvSpPr/>
          <p:nvPr/>
        </p:nvSpPr>
        <p:spPr>
          <a:xfrm>
            <a:off x="153086" y="3432694"/>
            <a:ext cx="5187639" cy="338554"/>
          </a:xfrm>
          <a:prstGeom prst="rect">
            <a:avLst/>
          </a:prstGeom>
        </p:spPr>
        <p:txBody>
          <a:bodyPr wrap="none">
            <a:spAutoFit/>
          </a:bodyPr>
          <a:lstStyle/>
          <a:p>
            <a:r>
              <a:rPr kumimoji="1" lang="en-US" altLang="zh-CN" sz="1600" dirty="0" smtClean="0"/>
              <a:t>Given </a:t>
            </a:r>
            <a:r>
              <a:rPr kumimoji="1" lang="en-US" altLang="zh-CN" sz="1600" dirty="0"/>
              <a:t>image, generate its </a:t>
            </a:r>
            <a:r>
              <a:rPr lang="en-US" altLang="zh-CN" sz="1600" dirty="0" smtClean="0"/>
              <a:t>description</a:t>
            </a:r>
            <a:r>
              <a:rPr kumimoji="1" lang="en-US" altLang="zh-CN" sz="1600" dirty="0" smtClean="0"/>
              <a:t>(image </a:t>
            </a:r>
            <a:r>
              <a:rPr kumimoji="1" lang="en-US" altLang="zh-CN" sz="1600" dirty="0"/>
              <a:t>to sentence)</a:t>
            </a:r>
          </a:p>
        </p:txBody>
      </p:sp>
      <p:sp>
        <p:nvSpPr>
          <p:cNvPr id="11" name="矩形 10"/>
          <p:cNvSpPr/>
          <p:nvPr/>
        </p:nvSpPr>
        <p:spPr>
          <a:xfrm>
            <a:off x="5794204" y="3512523"/>
            <a:ext cx="6236003" cy="338554"/>
          </a:xfrm>
          <a:prstGeom prst="rect">
            <a:avLst/>
          </a:prstGeom>
        </p:spPr>
        <p:txBody>
          <a:bodyPr wrap="none">
            <a:spAutoFit/>
          </a:bodyPr>
          <a:lstStyle/>
          <a:p>
            <a:r>
              <a:rPr kumimoji="1" lang="en-US" altLang="zh-CN" sz="1600" dirty="0"/>
              <a:t>Given </a:t>
            </a:r>
            <a:r>
              <a:rPr kumimoji="1" lang="en-US" altLang="zh-CN" sz="1600" dirty="0" smtClean="0"/>
              <a:t>image</a:t>
            </a:r>
            <a:r>
              <a:rPr kumimoji="1" lang="en-US" altLang="zh-CN" sz="1600" dirty="0"/>
              <a:t>, generate its </a:t>
            </a:r>
            <a:r>
              <a:rPr kumimoji="1" lang="en-US" altLang="zh-CN" sz="1600" dirty="0" smtClean="0"/>
              <a:t>{subject, relation, object}(image </a:t>
            </a:r>
            <a:r>
              <a:rPr kumimoji="1" lang="en-US" altLang="zh-CN" sz="1600" dirty="0"/>
              <a:t>to </a:t>
            </a:r>
            <a:r>
              <a:rPr kumimoji="1" lang="en-US" altLang="zh-CN" sz="1600" dirty="0" smtClean="0"/>
              <a:t>triplet)</a:t>
            </a:r>
            <a:endParaRPr kumimoji="1" lang="en-US" altLang="zh-CN" sz="1600" dirty="0"/>
          </a:p>
        </p:txBody>
      </p:sp>
      <p:sp>
        <p:nvSpPr>
          <p:cNvPr id="13" name="矩形 12"/>
          <p:cNvSpPr/>
          <p:nvPr/>
        </p:nvSpPr>
        <p:spPr>
          <a:xfrm>
            <a:off x="153086" y="3075774"/>
            <a:ext cx="1560042" cy="369332"/>
          </a:xfrm>
          <a:prstGeom prst="rect">
            <a:avLst/>
          </a:prstGeom>
        </p:spPr>
        <p:txBody>
          <a:bodyPr wrap="none">
            <a:spAutoFit/>
          </a:bodyPr>
          <a:lstStyle/>
          <a:p>
            <a:r>
              <a:rPr lang="en-US" altLang="zh-CN" dirty="0" smtClean="0">
                <a:solidFill>
                  <a:srgbClr val="0070C0"/>
                </a:solidFill>
              </a:rPr>
              <a:t>1. Definition</a:t>
            </a:r>
            <a:r>
              <a:rPr lang="zh-CN" altLang="en-US" dirty="0" smtClean="0">
                <a:solidFill>
                  <a:srgbClr val="0070C0"/>
                </a:solidFill>
              </a:rPr>
              <a:t>：</a:t>
            </a:r>
            <a:endParaRPr lang="zh-CN" altLang="en-US" dirty="0">
              <a:solidFill>
                <a:srgbClr val="0070C0"/>
              </a:solidFill>
            </a:endParaRPr>
          </a:p>
        </p:txBody>
      </p:sp>
      <p:sp>
        <p:nvSpPr>
          <p:cNvPr id="16" name="矩形 15"/>
          <p:cNvSpPr/>
          <p:nvPr/>
        </p:nvSpPr>
        <p:spPr>
          <a:xfrm>
            <a:off x="5815695" y="3102429"/>
            <a:ext cx="1560042" cy="369332"/>
          </a:xfrm>
          <a:prstGeom prst="rect">
            <a:avLst/>
          </a:prstGeom>
        </p:spPr>
        <p:txBody>
          <a:bodyPr wrap="none">
            <a:spAutoFit/>
          </a:bodyPr>
          <a:lstStyle/>
          <a:p>
            <a:r>
              <a:rPr lang="en-US" altLang="zh-CN" dirty="0">
                <a:solidFill>
                  <a:srgbClr val="0070C0"/>
                </a:solidFill>
              </a:rPr>
              <a:t>1. Definition</a:t>
            </a:r>
            <a:r>
              <a:rPr lang="zh-CN" altLang="en-US" dirty="0">
                <a:solidFill>
                  <a:srgbClr val="0070C0"/>
                </a:solidFill>
              </a:rPr>
              <a:t>：</a:t>
            </a:r>
          </a:p>
        </p:txBody>
      </p:sp>
      <p:sp>
        <p:nvSpPr>
          <p:cNvPr id="37" name="矩形 36"/>
          <p:cNvSpPr/>
          <p:nvPr/>
        </p:nvSpPr>
        <p:spPr>
          <a:xfrm>
            <a:off x="5876296" y="3958815"/>
            <a:ext cx="1064715" cy="369332"/>
          </a:xfrm>
          <a:prstGeom prst="rect">
            <a:avLst/>
          </a:prstGeom>
        </p:spPr>
        <p:txBody>
          <a:bodyPr wrap="none">
            <a:spAutoFit/>
          </a:bodyPr>
          <a:lstStyle/>
          <a:p>
            <a:r>
              <a:rPr lang="en-US" altLang="zh-CN" dirty="0" smtClean="0">
                <a:solidFill>
                  <a:srgbClr val="0070C0"/>
                </a:solidFill>
              </a:rPr>
              <a:t>2. Loss</a:t>
            </a:r>
            <a:r>
              <a:rPr lang="zh-CN" altLang="en-US" dirty="0" smtClean="0">
                <a:solidFill>
                  <a:srgbClr val="0070C0"/>
                </a:solidFill>
              </a:rPr>
              <a:t>：</a:t>
            </a:r>
            <a:endParaRPr lang="zh-CN" altLang="en-US" dirty="0">
              <a:solidFill>
                <a:srgbClr val="0070C0"/>
              </a:solidFill>
            </a:endParaRPr>
          </a:p>
        </p:txBody>
      </p:sp>
      <p:sp>
        <p:nvSpPr>
          <p:cNvPr id="41" name="矩形 40"/>
          <p:cNvSpPr/>
          <p:nvPr/>
        </p:nvSpPr>
        <p:spPr>
          <a:xfrm>
            <a:off x="5833693" y="4953136"/>
            <a:ext cx="1366080" cy="369332"/>
          </a:xfrm>
          <a:prstGeom prst="rect">
            <a:avLst/>
          </a:prstGeom>
        </p:spPr>
        <p:txBody>
          <a:bodyPr wrap="none">
            <a:spAutoFit/>
          </a:bodyPr>
          <a:lstStyle/>
          <a:p>
            <a:r>
              <a:rPr lang="en-US" altLang="zh-CN" dirty="0" smtClean="0">
                <a:solidFill>
                  <a:srgbClr val="0070C0"/>
                </a:solidFill>
              </a:rPr>
              <a:t>3. Metrics</a:t>
            </a:r>
            <a:r>
              <a:rPr lang="zh-CN" altLang="en-US" dirty="0" smtClean="0">
                <a:solidFill>
                  <a:srgbClr val="0070C0"/>
                </a:solidFill>
              </a:rPr>
              <a:t>：</a:t>
            </a:r>
            <a:endParaRPr lang="zh-CN" altLang="en-US" dirty="0">
              <a:solidFill>
                <a:srgbClr val="0070C0"/>
              </a:solidFill>
            </a:endParaRPr>
          </a:p>
        </p:txBody>
      </p:sp>
      <p:sp>
        <p:nvSpPr>
          <p:cNvPr id="42" name="矩形 41">
            <a:extLst>
              <a:ext uri="{FF2B5EF4-FFF2-40B4-BE49-F238E27FC236}">
                <a16:creationId xmlns:a16="http://schemas.microsoft.com/office/drawing/2014/main" xmlns="" id="{817B345A-E411-4765-BF22-36DC24A4F8C2}"/>
              </a:ext>
            </a:extLst>
          </p:cNvPr>
          <p:cNvSpPr/>
          <p:nvPr/>
        </p:nvSpPr>
        <p:spPr>
          <a:xfrm>
            <a:off x="5865779" y="5685248"/>
            <a:ext cx="1404552" cy="369332"/>
          </a:xfrm>
          <a:prstGeom prst="rect">
            <a:avLst/>
          </a:prstGeom>
        </p:spPr>
        <p:txBody>
          <a:bodyPr wrap="none">
            <a:spAutoFit/>
          </a:bodyPr>
          <a:lstStyle/>
          <a:p>
            <a:r>
              <a:rPr lang="en-US" altLang="zh-CN" dirty="0" smtClean="0">
                <a:solidFill>
                  <a:srgbClr val="0070C0"/>
                </a:solidFill>
              </a:rPr>
              <a:t>4. Dataset</a:t>
            </a:r>
            <a:r>
              <a:rPr lang="zh-CN" altLang="en-US" dirty="0" smtClean="0">
                <a:solidFill>
                  <a:srgbClr val="0070C0"/>
                </a:solidFill>
              </a:rPr>
              <a:t>：</a:t>
            </a:r>
            <a:endParaRPr lang="zh-CN" altLang="en-US" dirty="0">
              <a:solidFill>
                <a:srgbClr val="0070C0"/>
              </a:solidFill>
            </a:endParaRPr>
          </a:p>
        </p:txBody>
      </p:sp>
      <p:sp>
        <p:nvSpPr>
          <p:cNvPr id="43" name="矩形 42">
            <a:extLst>
              <a:ext uri="{FF2B5EF4-FFF2-40B4-BE49-F238E27FC236}">
                <a16:creationId xmlns:a16="http://schemas.microsoft.com/office/drawing/2014/main" xmlns="" id="{39F6FE70-17F5-48E6-B60B-54C377EFB69E}"/>
              </a:ext>
            </a:extLst>
          </p:cNvPr>
          <p:cNvSpPr/>
          <p:nvPr/>
        </p:nvSpPr>
        <p:spPr>
          <a:xfrm>
            <a:off x="6203267" y="6054580"/>
            <a:ext cx="4254678" cy="830997"/>
          </a:xfrm>
          <a:prstGeom prst="rect">
            <a:avLst/>
          </a:prstGeom>
        </p:spPr>
        <p:txBody>
          <a:bodyPr wrap="square">
            <a:spAutoFit/>
          </a:bodyPr>
          <a:lstStyle/>
          <a:p>
            <a:r>
              <a:rPr lang="en-US" altLang="zh-CN" sz="1600" dirty="0"/>
              <a:t>Visual </a:t>
            </a:r>
            <a:r>
              <a:rPr lang="en-US" altLang="zh-CN" sz="1600" dirty="0" smtClean="0"/>
              <a:t>Genome</a:t>
            </a:r>
            <a:r>
              <a:rPr lang="zh-CN" altLang="en-US" sz="1600" dirty="0" smtClean="0"/>
              <a:t>（</a:t>
            </a:r>
            <a:r>
              <a:rPr lang="en-US" altLang="zh-CN" sz="1600" dirty="0" smtClean="0"/>
              <a:t>VG</a:t>
            </a:r>
            <a:r>
              <a:rPr lang="zh-CN" altLang="en-US" sz="1600" dirty="0" smtClean="0"/>
              <a:t>）</a:t>
            </a:r>
            <a:r>
              <a:rPr lang="en-US" altLang="zh-CN" sz="1600" dirty="0" smtClean="0"/>
              <a:t>Visual </a:t>
            </a:r>
            <a:r>
              <a:rPr lang="en-US" altLang="zh-CN" sz="1600" dirty="0"/>
              <a:t>Relationship Detection (VRD) </a:t>
            </a:r>
            <a:br>
              <a:rPr lang="en-US" altLang="zh-CN" sz="1600" dirty="0"/>
            </a:br>
            <a:r>
              <a:rPr lang="en-US" altLang="zh-CN" sz="1600" dirty="0"/>
              <a:t> </a:t>
            </a:r>
            <a:endParaRPr kumimoji="1" lang="zh-CN" altLang="en-US" sz="1600" dirty="0"/>
          </a:p>
        </p:txBody>
      </p:sp>
      <p:sp>
        <p:nvSpPr>
          <p:cNvPr id="44" name="矩形 43">
            <a:extLst>
              <a:ext uri="{FF2B5EF4-FFF2-40B4-BE49-F238E27FC236}">
                <a16:creationId xmlns:a16="http://schemas.microsoft.com/office/drawing/2014/main" xmlns="" id="{C65144FE-96D5-428E-9B50-B481EDB92631}"/>
              </a:ext>
            </a:extLst>
          </p:cNvPr>
          <p:cNvSpPr/>
          <p:nvPr/>
        </p:nvSpPr>
        <p:spPr>
          <a:xfrm>
            <a:off x="6350694" y="5277448"/>
            <a:ext cx="4598664" cy="338554"/>
          </a:xfrm>
          <a:prstGeom prst="rect">
            <a:avLst/>
          </a:prstGeom>
        </p:spPr>
        <p:txBody>
          <a:bodyPr wrap="square">
            <a:spAutoFit/>
          </a:bodyPr>
          <a:lstStyle/>
          <a:p>
            <a:r>
              <a:rPr lang="en-US" altLang="zh-CN" sz="1600" dirty="0" smtClean="0">
                <a:solidFill>
                  <a:srgbClr val="000000"/>
                </a:solidFill>
                <a:latin typeface="CMR10"/>
              </a:rPr>
              <a:t>Recall20,50,100 </a:t>
            </a:r>
            <a:r>
              <a:rPr lang="en-US" altLang="zh-CN" sz="1600" dirty="0" err="1" smtClean="0">
                <a:solidFill>
                  <a:srgbClr val="000000"/>
                </a:solidFill>
                <a:latin typeface="CMR10"/>
              </a:rPr>
              <a:t>mRecall</a:t>
            </a:r>
            <a:r>
              <a:rPr lang="en-US" altLang="zh-CN" sz="1600" dirty="0" smtClean="0">
                <a:solidFill>
                  <a:srgbClr val="000000"/>
                </a:solidFill>
                <a:latin typeface="CMR10"/>
              </a:rPr>
              <a:t> </a:t>
            </a:r>
            <a:endParaRPr lang="zh-CN" altLang="en-US" sz="1600" dirty="0"/>
          </a:p>
        </p:txBody>
      </p:sp>
    </p:spTree>
    <p:extLst>
      <p:ext uri="{BB962C8B-B14F-4D97-AF65-F5344CB8AC3E}">
        <p14:creationId xmlns:p14="http://schemas.microsoft.com/office/powerpoint/2010/main" val="7112549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Paper3 MM22</a:t>
            </a:r>
            <a:endParaRPr lang="zh-CN" altLang="en-US" dirty="0"/>
          </a:p>
        </p:txBody>
      </p:sp>
      <p:pic>
        <p:nvPicPr>
          <p:cNvPr id="5" name="内容占位符 4"/>
          <p:cNvPicPr>
            <a:picLocks noGrp="1" noChangeAspect="1"/>
          </p:cNvPicPr>
          <p:nvPr>
            <p:ph idx="1"/>
          </p:nvPr>
        </p:nvPicPr>
        <p:blipFill>
          <a:blip r:embed="rId2"/>
          <a:stretch>
            <a:fillRect/>
          </a:stretch>
        </p:blipFill>
        <p:spPr>
          <a:xfrm>
            <a:off x="768531" y="1962944"/>
            <a:ext cx="10325100" cy="2705100"/>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30</a:t>
            </a:fld>
            <a:endParaRPr kumimoji="1" lang="zh-CN" altLang="en-US"/>
          </a:p>
        </p:txBody>
      </p:sp>
    </p:spTree>
    <p:extLst>
      <p:ext uri="{BB962C8B-B14F-4D97-AF65-F5344CB8AC3E}">
        <p14:creationId xmlns:p14="http://schemas.microsoft.com/office/powerpoint/2010/main" val="4288905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Motivation</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31</a:t>
            </a:fld>
            <a:endParaRPr kumimoji="1" lang="zh-CN" altLang="en-US"/>
          </a:p>
        </p:txBody>
      </p:sp>
      <p:pic>
        <p:nvPicPr>
          <p:cNvPr id="6" name="内容占位符 5"/>
          <p:cNvPicPr>
            <a:picLocks noGrp="1" noChangeAspect="1"/>
          </p:cNvPicPr>
          <p:nvPr>
            <p:ph idx="1"/>
          </p:nvPr>
        </p:nvPicPr>
        <p:blipFill>
          <a:blip r:embed="rId3"/>
          <a:stretch>
            <a:fillRect/>
          </a:stretch>
        </p:blipFill>
        <p:spPr>
          <a:xfrm>
            <a:off x="768531" y="1520825"/>
            <a:ext cx="4164852" cy="4351338"/>
          </a:xfrm>
          <a:prstGeom prst="rect">
            <a:avLst/>
          </a:prstGeom>
        </p:spPr>
      </p:pic>
      <p:sp>
        <p:nvSpPr>
          <p:cNvPr id="7" name="文本框 6"/>
          <p:cNvSpPr txBox="1"/>
          <p:nvPr/>
        </p:nvSpPr>
        <p:spPr>
          <a:xfrm>
            <a:off x="4933383" y="1694320"/>
            <a:ext cx="5930340" cy="452431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ICCV21</a:t>
            </a:r>
            <a:r>
              <a:rPr lang="zh-CN" altLang="en-US" dirty="0" smtClean="0"/>
              <a:t>的方法</a:t>
            </a:r>
            <a:r>
              <a:rPr lang="zh-CN" altLang="en-US" dirty="0" smtClean="0"/>
              <a:t>启发式</a:t>
            </a:r>
            <a:r>
              <a:rPr lang="zh-CN" altLang="en-US" dirty="0"/>
              <a:t>基于规则的算法，通过简单地将实体词与预测的类别标签</a:t>
            </a:r>
            <a:r>
              <a:rPr lang="zh-CN" altLang="en-US" dirty="0" smtClean="0"/>
              <a:t>匹配</a:t>
            </a:r>
            <a:r>
              <a:rPr lang="zh-CN" altLang="en-US" dirty="0" smtClean="0"/>
              <a:t>。会</a:t>
            </a:r>
            <a:r>
              <a:rPr lang="zh-CN" altLang="en-US" dirty="0" smtClean="0"/>
              <a:t>忽略交互语义，无法</a:t>
            </a:r>
            <a:r>
              <a:rPr lang="zh-CN" altLang="en-US" dirty="0"/>
              <a:t>区分正在玩滑板的男孩“</a:t>
            </a:r>
            <a:r>
              <a:rPr lang="en-US" altLang="zh-CN" dirty="0"/>
              <a:t>(</a:t>
            </a:r>
            <a:r>
              <a:rPr lang="zh-CN" altLang="en-US" dirty="0" smtClean="0"/>
              <a:t>即</a:t>
            </a:r>
            <a:r>
              <a:rPr lang="en-US" altLang="zh-CN" dirty="0"/>
              <a:t>box</a:t>
            </a:r>
            <a:r>
              <a:rPr lang="en-US" altLang="zh-CN" dirty="0" smtClean="0"/>
              <a:t>1</a:t>
            </a:r>
            <a:r>
              <a:rPr lang="en-US" altLang="zh-CN" dirty="0"/>
              <a:t>)</a:t>
            </a:r>
            <a:r>
              <a:rPr lang="zh-CN" altLang="en-US" dirty="0"/>
              <a:t>和另一个坐着的男孩</a:t>
            </a:r>
            <a:r>
              <a:rPr lang="en-US" altLang="zh-CN" dirty="0" smtClean="0"/>
              <a:t>(box3</a:t>
            </a:r>
            <a:r>
              <a:rPr lang="en-US" altLang="zh-CN" dirty="0"/>
              <a:t>)”</a:t>
            </a:r>
            <a:r>
              <a:rPr lang="zh-CN" altLang="en-US" dirty="0" smtClean="0"/>
              <a:t>。</a:t>
            </a:r>
            <a:endParaRPr lang="en-US" altLang="zh-CN"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a:t>1)</a:t>
            </a:r>
            <a:r>
              <a:rPr lang="zh-CN" altLang="en-US" dirty="0"/>
              <a:t>对象一致</a:t>
            </a:r>
            <a:r>
              <a:rPr lang="en-US" altLang="zh-CN" dirty="0" smtClean="0"/>
              <a:t>:</a:t>
            </a:r>
            <a:r>
              <a:rPr lang="en-US" altLang="zh-CN" dirty="0"/>
              <a:t>region</a:t>
            </a:r>
            <a:r>
              <a:rPr lang="zh-CN" altLang="en-US" dirty="0" smtClean="0"/>
              <a:t>区域</a:t>
            </a:r>
            <a:r>
              <a:rPr lang="zh-CN" altLang="en-US" dirty="0"/>
              <a:t>与实体具有相同的对象类别标签。</a:t>
            </a:r>
            <a:r>
              <a:rPr lang="en-US" altLang="zh-CN" dirty="0" smtClean="0"/>
              <a:t>2)</a:t>
            </a:r>
            <a:r>
              <a:rPr lang="zh-CN" altLang="en-US" dirty="0"/>
              <a:t>关系</a:t>
            </a:r>
            <a:r>
              <a:rPr lang="zh-CN" altLang="en-US" dirty="0" smtClean="0"/>
              <a:t>一致</a:t>
            </a:r>
            <a:r>
              <a:rPr lang="en-US" altLang="zh-CN" dirty="0" smtClean="0"/>
              <a:t>:region</a:t>
            </a:r>
            <a:r>
              <a:rPr lang="zh-CN" altLang="en-US" dirty="0" smtClean="0"/>
              <a:t>区域</a:t>
            </a:r>
            <a:r>
              <a:rPr lang="zh-CN" altLang="en-US" dirty="0"/>
              <a:t>对与实体对具有相同的交互</a:t>
            </a:r>
            <a:r>
              <a:rPr lang="en-US" altLang="zh-CN" dirty="0"/>
              <a:t>(</a:t>
            </a:r>
            <a:r>
              <a:rPr lang="zh-CN" altLang="en-US" dirty="0"/>
              <a:t>即视觉关系</a:t>
            </a:r>
            <a:r>
              <a:rPr lang="en-US" altLang="zh-CN" dirty="0" smtClean="0"/>
              <a:t>) (</a:t>
            </a:r>
            <a:r>
              <a:rPr lang="zh-CN" altLang="en-US" dirty="0" smtClean="0"/>
              <a:t>忽略了视觉关系的交互</a:t>
            </a:r>
            <a:r>
              <a:rPr lang="en-US" altLang="zh-CN" dirty="0" smtClean="0"/>
              <a:t>)</a:t>
            </a:r>
            <a:r>
              <a:rPr lang="zh-CN" altLang="en-US" dirty="0" smtClean="0"/>
              <a:t>。考虑</a:t>
            </a:r>
            <a:r>
              <a:rPr lang="zh-CN" altLang="en-US" dirty="0" smtClean="0"/>
              <a:t>上述的两个一致性，建立一个更好的伪标签。</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smtClean="0"/>
              <a:t>用视觉语言预训练模型学习关系，</a:t>
            </a:r>
            <a:r>
              <a:rPr lang="zh-CN" altLang="en-US" dirty="0"/>
              <a:t>对于标题中的每个文本标记</a:t>
            </a:r>
            <a:r>
              <a:rPr lang="zh-CN" altLang="en-US" dirty="0" smtClean="0"/>
              <a:t>，构造</a:t>
            </a:r>
            <a:r>
              <a:rPr lang="zh-CN" altLang="en-US" dirty="0"/>
              <a:t>一个激活映射，它定量地度量这个文本标记和图像位置之间的相关性。</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p:txBody>
      </p:sp>
      <p:sp>
        <p:nvSpPr>
          <p:cNvPr id="8" name="矩形 7"/>
          <p:cNvSpPr/>
          <p:nvPr/>
        </p:nvSpPr>
        <p:spPr>
          <a:xfrm>
            <a:off x="1104900" y="6248827"/>
            <a:ext cx="6096000" cy="430887"/>
          </a:xfrm>
          <a:prstGeom prst="rect">
            <a:avLst/>
          </a:prstGeom>
        </p:spPr>
        <p:txBody>
          <a:bodyPr>
            <a:spAutoFit/>
          </a:bodyPr>
          <a:lstStyle/>
          <a:p>
            <a:r>
              <a:rPr lang="zh-CN" altLang="en-US" sz="1100" dirty="0"/>
              <a:t>Mingfei Gao, Chen Xing, Juan Carlos Niebles, Junnan Li, Ran Xu, Wenhao Liu, and Caiming Xiong. 2021. Towards Open Vocabulary Object Detection without Human-provided Bounding Boxes.</a:t>
            </a:r>
          </a:p>
        </p:txBody>
      </p:sp>
    </p:spTree>
    <p:extLst>
      <p:ext uri="{BB962C8B-B14F-4D97-AF65-F5344CB8AC3E}">
        <p14:creationId xmlns:p14="http://schemas.microsoft.com/office/powerpoint/2010/main" val="585846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Method</a:t>
            </a:r>
            <a:endParaRPr lang="zh-CN" altLang="en-US" dirty="0"/>
          </a:p>
        </p:txBody>
      </p:sp>
      <p:pic>
        <p:nvPicPr>
          <p:cNvPr id="5" name="内容占位符 4"/>
          <p:cNvPicPr>
            <a:picLocks noGrp="1" noChangeAspect="1"/>
          </p:cNvPicPr>
          <p:nvPr>
            <p:ph idx="1"/>
          </p:nvPr>
        </p:nvPicPr>
        <p:blipFill>
          <a:blip r:embed="rId3"/>
          <a:stretch>
            <a:fillRect/>
          </a:stretch>
        </p:blipFill>
        <p:spPr>
          <a:xfrm>
            <a:off x="854353" y="1387376"/>
            <a:ext cx="9801225" cy="3095625"/>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32</a:t>
            </a:fld>
            <a:endParaRPr kumimoji="1" lang="zh-CN" altLang="en-US"/>
          </a:p>
        </p:txBody>
      </p:sp>
      <p:sp>
        <p:nvSpPr>
          <p:cNvPr id="6" name="文本框 5"/>
          <p:cNvSpPr txBox="1"/>
          <p:nvPr/>
        </p:nvSpPr>
        <p:spPr>
          <a:xfrm>
            <a:off x="1280084" y="4549676"/>
            <a:ext cx="8949765"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smtClean="0"/>
              <a:t>1. Grounding </a:t>
            </a:r>
            <a:r>
              <a:rPr lang="en-US" altLang="zh-CN" b="1" dirty="0"/>
              <a:t>Baseline with MIL </a:t>
            </a:r>
            <a:r>
              <a:rPr lang="en-US" altLang="zh-CN" b="1" dirty="0" smtClean="0"/>
              <a:t>Loss</a:t>
            </a:r>
          </a:p>
          <a:p>
            <a:r>
              <a:rPr lang="en-US" altLang="zh-CN" dirty="0"/>
              <a:t> </a:t>
            </a:r>
            <a:r>
              <a:rPr lang="en-US" altLang="zh-CN" dirty="0" smtClean="0"/>
              <a:t>      </a:t>
            </a:r>
            <a:r>
              <a:rPr lang="zh-CN" altLang="en-US" dirty="0" smtClean="0"/>
              <a:t>文本特征和视觉区域特征相似度矩阵，并用多实例学习损失对齐文本和视觉区域；</a:t>
            </a:r>
            <a:endParaRPr lang="en-US" altLang="zh-CN" dirty="0"/>
          </a:p>
          <a:p>
            <a:pPr marL="285750" indent="-285750">
              <a:buFont typeface="Arial" panose="020B0604020202020204" pitchFamily="34" charset="0"/>
              <a:buChar char="•"/>
            </a:pPr>
            <a:r>
              <a:rPr lang="en-US" altLang="zh-CN" b="1" dirty="0" smtClean="0"/>
              <a:t>2. </a:t>
            </a:r>
            <a:r>
              <a:rPr lang="zh-CN" altLang="en-US" b="1" dirty="0" smtClean="0"/>
              <a:t>集成外部知识 </a:t>
            </a:r>
            <a:r>
              <a:rPr lang="en-US" altLang="zh-CN" b="1" dirty="0" smtClean="0"/>
              <a:t>L_KD</a:t>
            </a:r>
          </a:p>
          <a:p>
            <a:r>
              <a:rPr lang="en-US" altLang="zh-CN" b="1" dirty="0"/>
              <a:t> </a:t>
            </a:r>
            <a:r>
              <a:rPr lang="en-US" altLang="zh-CN" b="1" dirty="0" smtClean="0"/>
              <a:t>      object-aware: </a:t>
            </a:r>
            <a:r>
              <a:rPr lang="zh-CN" altLang="en-US" b="1" dirty="0" smtClean="0"/>
              <a:t>文本主语谓语和目标检测器</a:t>
            </a:r>
            <a:r>
              <a:rPr lang="en-US" altLang="zh-CN" b="1" dirty="0" smtClean="0"/>
              <a:t>label</a:t>
            </a:r>
            <a:r>
              <a:rPr lang="zh-CN" altLang="en-US" b="1" dirty="0" smtClean="0"/>
              <a:t>的主语谓语匹配。</a:t>
            </a:r>
            <a:endParaRPr lang="en-US" altLang="zh-CN" b="1" dirty="0" smtClean="0"/>
          </a:p>
          <a:p>
            <a:r>
              <a:rPr lang="en-US" altLang="zh-CN" b="1" dirty="0" smtClean="0"/>
              <a:t>       </a:t>
            </a:r>
            <a:r>
              <a:rPr lang="en-US" altLang="zh-CN" b="1" dirty="0" smtClean="0"/>
              <a:t>Interaction-aware</a:t>
            </a:r>
            <a:r>
              <a:rPr lang="en-US" altLang="zh-CN" b="1" dirty="0" smtClean="0"/>
              <a:t>: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smtClean="0"/>
          </a:p>
        </p:txBody>
      </p:sp>
      <p:sp>
        <p:nvSpPr>
          <p:cNvPr id="8" name="矩形 7"/>
          <p:cNvSpPr/>
          <p:nvPr/>
        </p:nvSpPr>
        <p:spPr>
          <a:xfrm>
            <a:off x="7324725" y="2990850"/>
            <a:ext cx="2876550" cy="11811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1135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pic>
        <p:nvPicPr>
          <p:cNvPr id="5" name="内容占位符 4"/>
          <p:cNvPicPr>
            <a:picLocks noGrp="1" noChangeAspect="1"/>
          </p:cNvPicPr>
          <p:nvPr>
            <p:ph idx="1"/>
          </p:nvPr>
        </p:nvPicPr>
        <p:blipFill>
          <a:blip r:embed="rId2"/>
          <a:stretch>
            <a:fillRect/>
          </a:stretch>
        </p:blipFill>
        <p:spPr>
          <a:xfrm>
            <a:off x="1237543" y="1606550"/>
            <a:ext cx="9329563" cy="4351338"/>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33</a:t>
            </a:fld>
            <a:endParaRPr kumimoji="1" lang="zh-CN" altLang="en-US"/>
          </a:p>
        </p:txBody>
      </p:sp>
      <p:sp>
        <p:nvSpPr>
          <p:cNvPr id="6" name="矩形 5"/>
          <p:cNvSpPr/>
          <p:nvPr/>
        </p:nvSpPr>
        <p:spPr>
          <a:xfrm>
            <a:off x="5086351" y="5081588"/>
            <a:ext cx="4333874" cy="7572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3075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Results</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34</a:t>
            </a:fld>
            <a:endParaRPr kumimoji="1" lang="zh-CN" altLang="en-US"/>
          </a:p>
        </p:txBody>
      </p:sp>
      <p:pic>
        <p:nvPicPr>
          <p:cNvPr id="7" name="图片 6"/>
          <p:cNvPicPr>
            <a:picLocks noChangeAspect="1"/>
          </p:cNvPicPr>
          <p:nvPr/>
        </p:nvPicPr>
        <p:blipFill>
          <a:blip r:embed="rId3"/>
          <a:stretch>
            <a:fillRect/>
          </a:stretch>
        </p:blipFill>
        <p:spPr>
          <a:xfrm>
            <a:off x="1116193" y="1455575"/>
            <a:ext cx="8894581" cy="4880212"/>
          </a:xfrm>
          <a:prstGeom prst="rect">
            <a:avLst/>
          </a:prstGeom>
        </p:spPr>
      </p:pic>
    </p:spTree>
    <p:extLst>
      <p:ext uri="{BB962C8B-B14F-4D97-AF65-F5344CB8AC3E}">
        <p14:creationId xmlns:p14="http://schemas.microsoft.com/office/powerpoint/2010/main" val="2477070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Paper 4 ICCV21</a:t>
            </a:r>
            <a:endParaRPr lang="zh-CN" altLang="en-US"/>
          </a:p>
        </p:txBody>
      </p:sp>
      <p:pic>
        <p:nvPicPr>
          <p:cNvPr id="5" name="内容占位符 4"/>
          <p:cNvPicPr>
            <a:picLocks noGrp="1" noChangeAspect="1"/>
          </p:cNvPicPr>
          <p:nvPr>
            <p:ph idx="1"/>
          </p:nvPr>
        </p:nvPicPr>
        <p:blipFill>
          <a:blip r:embed="rId2"/>
          <a:stretch>
            <a:fillRect/>
          </a:stretch>
        </p:blipFill>
        <p:spPr>
          <a:xfrm>
            <a:off x="1311456" y="2262981"/>
            <a:ext cx="9429750" cy="2124075"/>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35</a:t>
            </a:fld>
            <a:endParaRPr kumimoji="1" lang="zh-CN" altLang="en-US"/>
          </a:p>
        </p:txBody>
      </p:sp>
    </p:spTree>
    <p:extLst>
      <p:ext uri="{BB962C8B-B14F-4D97-AF65-F5344CB8AC3E}">
        <p14:creationId xmlns:p14="http://schemas.microsoft.com/office/powerpoint/2010/main" val="3026668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a:t>
            </a:r>
            <a:endParaRPr lang="zh-CN" altLang="en-US" dirty="0"/>
          </a:p>
        </p:txBody>
      </p:sp>
      <p:pic>
        <p:nvPicPr>
          <p:cNvPr id="5" name="内容占位符 4"/>
          <p:cNvPicPr>
            <a:picLocks noGrp="1" noChangeAspect="1"/>
          </p:cNvPicPr>
          <p:nvPr>
            <p:ph idx="1"/>
          </p:nvPr>
        </p:nvPicPr>
        <p:blipFill>
          <a:blip r:embed="rId3"/>
          <a:stretch>
            <a:fillRect/>
          </a:stretch>
        </p:blipFill>
        <p:spPr>
          <a:xfrm>
            <a:off x="987606" y="1339850"/>
            <a:ext cx="9024997" cy="4351338"/>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36</a:t>
            </a:fld>
            <a:endParaRPr kumimoji="1" lang="zh-CN" altLang="en-US"/>
          </a:p>
        </p:txBody>
      </p:sp>
      <p:sp>
        <p:nvSpPr>
          <p:cNvPr id="6" name="文本框 5"/>
          <p:cNvSpPr txBox="1"/>
          <p:nvPr/>
        </p:nvSpPr>
        <p:spPr>
          <a:xfrm>
            <a:off x="1315734" y="5774709"/>
            <a:ext cx="8368740" cy="646331"/>
          </a:xfrm>
          <a:prstGeom prst="rect">
            <a:avLst/>
          </a:prstGeom>
          <a:noFill/>
        </p:spPr>
        <p:txBody>
          <a:bodyPr wrap="square" rtlCol="0">
            <a:spAutoFit/>
          </a:bodyPr>
          <a:lstStyle/>
          <a:p>
            <a:r>
              <a:rPr lang="zh-CN" altLang="en-US" b="1" dirty="0" smtClean="0"/>
              <a:t>和前面的区别：</a:t>
            </a:r>
            <a:r>
              <a:rPr lang="zh-CN" altLang="en-US" b="1" dirty="0" smtClean="0"/>
              <a:t>将</a:t>
            </a:r>
            <a:r>
              <a:rPr lang="zh-CN" altLang="en-US" b="1" dirty="0" smtClean="0"/>
              <a:t>产生伪标签的过程建模为弱监督图匹配，利用对比损失优化。</a:t>
            </a:r>
            <a:endParaRPr lang="en-US" altLang="zh-CN" b="1" dirty="0"/>
          </a:p>
          <a:p>
            <a:pPr marL="285750" indent="-285750">
              <a:buFont typeface="Arial" panose="020B0604020202020204" pitchFamily="34" charset="0"/>
              <a:buChar char="•"/>
            </a:pPr>
            <a:endParaRPr lang="en-US" altLang="zh-CN" dirty="0" smtClean="0"/>
          </a:p>
        </p:txBody>
      </p:sp>
    </p:spTree>
    <p:extLst>
      <p:ext uri="{BB962C8B-B14F-4D97-AF65-F5344CB8AC3E}">
        <p14:creationId xmlns:p14="http://schemas.microsoft.com/office/powerpoint/2010/main" val="3791839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2470E9F-D6C0-5644-A583-383019522580}"/>
              </a:ext>
            </a:extLst>
          </p:cNvPr>
          <p:cNvSpPr>
            <a:spLocks noGrp="1"/>
          </p:cNvSpPr>
          <p:nvPr>
            <p:ph type="ctrTitle"/>
          </p:nvPr>
        </p:nvSpPr>
        <p:spPr>
          <a:xfrm>
            <a:off x="1294338" y="2077967"/>
            <a:ext cx="9439275" cy="806520"/>
          </a:xfrm>
        </p:spPr>
        <p:txBody>
          <a:bodyPr>
            <a:normAutofit/>
          </a:bodyPr>
          <a:lstStyle/>
          <a:p>
            <a:r>
              <a:rPr kumimoji="1" lang="en-US" altLang="zh-CN" sz="4800" dirty="0">
                <a:solidFill>
                  <a:srgbClr val="0070C0"/>
                </a:solidFill>
              </a:rPr>
              <a:t>Thanks!</a:t>
            </a:r>
            <a:endParaRPr kumimoji="1" lang="zh-CN" altLang="en-US" sz="4800" dirty="0">
              <a:solidFill>
                <a:srgbClr val="0070C0"/>
              </a:solidFill>
            </a:endParaRPr>
          </a:p>
        </p:txBody>
      </p:sp>
      <p:sp>
        <p:nvSpPr>
          <p:cNvPr id="5" name="灯片编号占位符 3">
            <a:extLst>
              <a:ext uri="{FF2B5EF4-FFF2-40B4-BE49-F238E27FC236}">
                <a16:creationId xmlns="" xmlns:a16="http://schemas.microsoft.com/office/drawing/2014/main" id="{056B5DC7-8709-4E5C-A59F-2AE4D2650DF0}"/>
              </a:ext>
            </a:extLst>
          </p:cNvPr>
          <p:cNvSpPr>
            <a:spLocks noGrp="1"/>
          </p:cNvSpPr>
          <p:nvPr>
            <p:ph type="sldNum" sz="quarter" idx="12"/>
          </p:nvPr>
        </p:nvSpPr>
        <p:spPr>
          <a:xfrm>
            <a:off x="10972981" y="675480"/>
            <a:ext cx="1047569" cy="365125"/>
          </a:xfrm>
        </p:spPr>
        <p:txBody>
          <a:bodyPr/>
          <a:lstStyle/>
          <a:p>
            <a:fld id="{12F39F3F-B334-F74D-B07B-F117AC7D5759}" type="slidenum">
              <a:rPr kumimoji="1" lang="zh-CN" altLang="en-US" smtClean="0"/>
              <a:t>37</a:t>
            </a:fld>
            <a:endParaRPr kumimoji="1" lang="zh-CN" altLang="en-US" dirty="0"/>
          </a:p>
        </p:txBody>
      </p:sp>
    </p:spTree>
    <p:extLst>
      <p:ext uri="{BB962C8B-B14F-4D97-AF65-F5344CB8AC3E}">
        <p14:creationId xmlns:p14="http://schemas.microsoft.com/office/powerpoint/2010/main" val="1448470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 </a:t>
            </a:r>
            <a:r>
              <a:rPr lang="en-US" altLang="zh-CN" dirty="0" smtClean="0"/>
              <a:t>Definition</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4</a:t>
            </a:fld>
            <a:endParaRPr kumimoji="1" lang="zh-CN" altLang="en-US"/>
          </a:p>
        </p:txBody>
      </p:sp>
      <p:cxnSp>
        <p:nvCxnSpPr>
          <p:cNvPr id="12" name="直接连接符 11"/>
          <p:cNvCxnSpPr>
            <a:cxnSpLocks/>
          </p:cNvCxnSpPr>
          <p:nvPr/>
        </p:nvCxnSpPr>
        <p:spPr>
          <a:xfrm flipH="1">
            <a:off x="5687996" y="1610467"/>
            <a:ext cx="12529" cy="2125175"/>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84098" y="1520825"/>
            <a:ext cx="3892702" cy="400110"/>
          </a:xfrm>
          <a:prstGeom prst="rect">
            <a:avLst/>
          </a:prstGeom>
          <a:solidFill>
            <a:schemeClr val="accent5"/>
          </a:solidFill>
        </p:spPr>
        <p:txBody>
          <a:bodyPr wrap="square" rtlCol="0">
            <a:spAutoFit/>
          </a:bodyPr>
          <a:lstStyle/>
          <a:p>
            <a:pPr algn="ctr"/>
            <a:r>
              <a:rPr lang="en-US" altLang="zh-CN" sz="2000" b="1" dirty="0"/>
              <a:t>1. </a:t>
            </a:r>
            <a:r>
              <a:rPr lang="en-US" altLang="zh-CN" sz="2000" dirty="0" smtClean="0"/>
              <a:t>Image Captioning</a:t>
            </a:r>
            <a:endParaRPr lang="zh-CN" altLang="en-US" sz="2000" b="1" dirty="0"/>
          </a:p>
        </p:txBody>
      </p:sp>
      <p:sp>
        <p:nvSpPr>
          <p:cNvPr id="22" name="文本框 21"/>
          <p:cNvSpPr txBox="1"/>
          <p:nvPr/>
        </p:nvSpPr>
        <p:spPr>
          <a:xfrm>
            <a:off x="6841955" y="1530809"/>
            <a:ext cx="3892702" cy="400110"/>
          </a:xfrm>
          <a:prstGeom prst="rect">
            <a:avLst/>
          </a:prstGeom>
          <a:solidFill>
            <a:schemeClr val="accent6">
              <a:lumMod val="40000"/>
              <a:lumOff val="60000"/>
            </a:schemeClr>
          </a:solidFill>
        </p:spPr>
        <p:txBody>
          <a:bodyPr wrap="square" rtlCol="0">
            <a:spAutoFit/>
          </a:bodyPr>
          <a:lstStyle/>
          <a:p>
            <a:pPr algn="ctr"/>
            <a:r>
              <a:rPr lang="en-US" altLang="zh-CN" sz="2000" b="1" dirty="0"/>
              <a:t>2. </a:t>
            </a:r>
            <a:r>
              <a:rPr lang="en-US" altLang="zh-CN" sz="2000" dirty="0" smtClean="0"/>
              <a:t>Scene Graph Generation</a:t>
            </a:r>
            <a:endParaRPr lang="zh-CN" altLang="en-US" sz="2000" b="1" dirty="0"/>
          </a:p>
        </p:txBody>
      </p:sp>
      <p:pic>
        <p:nvPicPr>
          <p:cNvPr id="27" name="图片 26"/>
          <p:cNvPicPr>
            <a:picLocks noChangeAspect="1"/>
          </p:cNvPicPr>
          <p:nvPr/>
        </p:nvPicPr>
        <p:blipFill>
          <a:blip r:embed="rId3"/>
          <a:stretch>
            <a:fillRect/>
          </a:stretch>
        </p:blipFill>
        <p:spPr>
          <a:xfrm>
            <a:off x="7192621" y="1953131"/>
            <a:ext cx="2367340" cy="1281092"/>
          </a:xfrm>
          <a:prstGeom prst="rect">
            <a:avLst/>
          </a:prstGeom>
        </p:spPr>
      </p:pic>
      <p:pic>
        <p:nvPicPr>
          <p:cNvPr id="8" name="图片 7"/>
          <p:cNvPicPr>
            <a:picLocks noChangeAspect="1"/>
          </p:cNvPicPr>
          <p:nvPr/>
        </p:nvPicPr>
        <p:blipFill>
          <a:blip r:embed="rId4"/>
          <a:stretch>
            <a:fillRect/>
          </a:stretch>
        </p:blipFill>
        <p:spPr>
          <a:xfrm>
            <a:off x="734680" y="1940259"/>
            <a:ext cx="4000500" cy="1465592"/>
          </a:xfrm>
          <a:prstGeom prst="rect">
            <a:avLst/>
          </a:prstGeom>
        </p:spPr>
      </p:pic>
      <p:sp>
        <p:nvSpPr>
          <p:cNvPr id="10" name="矩形 9"/>
          <p:cNvSpPr/>
          <p:nvPr/>
        </p:nvSpPr>
        <p:spPr>
          <a:xfrm>
            <a:off x="153086" y="3432694"/>
            <a:ext cx="5187639" cy="338554"/>
          </a:xfrm>
          <a:prstGeom prst="rect">
            <a:avLst/>
          </a:prstGeom>
        </p:spPr>
        <p:txBody>
          <a:bodyPr wrap="none">
            <a:spAutoFit/>
          </a:bodyPr>
          <a:lstStyle/>
          <a:p>
            <a:r>
              <a:rPr kumimoji="1" lang="en-US" altLang="zh-CN" sz="1600" dirty="0" smtClean="0"/>
              <a:t>Given </a:t>
            </a:r>
            <a:r>
              <a:rPr kumimoji="1" lang="en-US" altLang="zh-CN" sz="1600" dirty="0"/>
              <a:t>image, generate its </a:t>
            </a:r>
            <a:r>
              <a:rPr lang="en-US" altLang="zh-CN" sz="1600" dirty="0" smtClean="0"/>
              <a:t>description</a:t>
            </a:r>
            <a:r>
              <a:rPr kumimoji="1" lang="en-US" altLang="zh-CN" sz="1600" dirty="0" smtClean="0"/>
              <a:t>(image </a:t>
            </a:r>
            <a:r>
              <a:rPr kumimoji="1" lang="en-US" altLang="zh-CN" sz="1600" dirty="0"/>
              <a:t>to sentence)</a:t>
            </a:r>
          </a:p>
        </p:txBody>
      </p:sp>
      <p:sp>
        <p:nvSpPr>
          <p:cNvPr id="11" name="矩形 10"/>
          <p:cNvSpPr/>
          <p:nvPr/>
        </p:nvSpPr>
        <p:spPr>
          <a:xfrm>
            <a:off x="5794204" y="3512523"/>
            <a:ext cx="6236003" cy="338554"/>
          </a:xfrm>
          <a:prstGeom prst="rect">
            <a:avLst/>
          </a:prstGeom>
        </p:spPr>
        <p:txBody>
          <a:bodyPr wrap="none">
            <a:spAutoFit/>
          </a:bodyPr>
          <a:lstStyle/>
          <a:p>
            <a:r>
              <a:rPr kumimoji="1" lang="en-US" altLang="zh-CN" sz="1600" dirty="0"/>
              <a:t>Given </a:t>
            </a:r>
            <a:r>
              <a:rPr kumimoji="1" lang="en-US" altLang="zh-CN" sz="1600" dirty="0" smtClean="0"/>
              <a:t>image</a:t>
            </a:r>
            <a:r>
              <a:rPr kumimoji="1" lang="en-US" altLang="zh-CN" sz="1600" dirty="0"/>
              <a:t>, generate its </a:t>
            </a:r>
            <a:r>
              <a:rPr kumimoji="1" lang="en-US" altLang="zh-CN" sz="1600" dirty="0" smtClean="0"/>
              <a:t>{subject, relation, object}(image </a:t>
            </a:r>
            <a:r>
              <a:rPr kumimoji="1" lang="en-US" altLang="zh-CN" sz="1600" dirty="0"/>
              <a:t>to </a:t>
            </a:r>
            <a:r>
              <a:rPr kumimoji="1" lang="en-US" altLang="zh-CN" sz="1600" dirty="0" smtClean="0"/>
              <a:t>triplet)</a:t>
            </a:r>
            <a:endParaRPr kumimoji="1" lang="en-US" altLang="zh-CN" sz="1600" dirty="0"/>
          </a:p>
        </p:txBody>
      </p:sp>
      <p:sp>
        <p:nvSpPr>
          <p:cNvPr id="13" name="矩形 12"/>
          <p:cNvSpPr/>
          <p:nvPr/>
        </p:nvSpPr>
        <p:spPr>
          <a:xfrm>
            <a:off x="153086" y="3075774"/>
            <a:ext cx="1560042" cy="369332"/>
          </a:xfrm>
          <a:prstGeom prst="rect">
            <a:avLst/>
          </a:prstGeom>
        </p:spPr>
        <p:txBody>
          <a:bodyPr wrap="none">
            <a:spAutoFit/>
          </a:bodyPr>
          <a:lstStyle/>
          <a:p>
            <a:r>
              <a:rPr lang="en-US" altLang="zh-CN" dirty="0" smtClean="0">
                <a:solidFill>
                  <a:srgbClr val="0070C0"/>
                </a:solidFill>
              </a:rPr>
              <a:t>1. Definition</a:t>
            </a:r>
            <a:r>
              <a:rPr lang="zh-CN" altLang="en-US" dirty="0" smtClean="0">
                <a:solidFill>
                  <a:srgbClr val="0070C0"/>
                </a:solidFill>
              </a:rPr>
              <a:t>：</a:t>
            </a:r>
            <a:endParaRPr lang="zh-CN" altLang="en-US" dirty="0">
              <a:solidFill>
                <a:srgbClr val="0070C0"/>
              </a:solidFill>
            </a:endParaRPr>
          </a:p>
        </p:txBody>
      </p:sp>
      <p:sp>
        <p:nvSpPr>
          <p:cNvPr id="16" name="矩形 15"/>
          <p:cNvSpPr/>
          <p:nvPr/>
        </p:nvSpPr>
        <p:spPr>
          <a:xfrm>
            <a:off x="5815695" y="3102429"/>
            <a:ext cx="1560042" cy="369332"/>
          </a:xfrm>
          <a:prstGeom prst="rect">
            <a:avLst/>
          </a:prstGeom>
        </p:spPr>
        <p:txBody>
          <a:bodyPr wrap="none">
            <a:spAutoFit/>
          </a:bodyPr>
          <a:lstStyle/>
          <a:p>
            <a:r>
              <a:rPr lang="en-US" altLang="zh-CN" dirty="0">
                <a:solidFill>
                  <a:srgbClr val="0070C0"/>
                </a:solidFill>
              </a:rPr>
              <a:t>1. Definition</a:t>
            </a:r>
            <a:r>
              <a:rPr lang="zh-CN" altLang="en-US" dirty="0">
                <a:solidFill>
                  <a:srgbClr val="0070C0"/>
                </a:solidFill>
              </a:rPr>
              <a:t>：</a:t>
            </a:r>
          </a:p>
        </p:txBody>
      </p:sp>
      <p:pic>
        <p:nvPicPr>
          <p:cNvPr id="28" name="图片 27"/>
          <p:cNvPicPr>
            <a:picLocks noChangeAspect="1"/>
          </p:cNvPicPr>
          <p:nvPr/>
        </p:nvPicPr>
        <p:blipFill>
          <a:blip r:embed="rId5"/>
          <a:stretch>
            <a:fillRect/>
          </a:stretch>
        </p:blipFill>
        <p:spPr>
          <a:xfrm>
            <a:off x="2345227" y="3891839"/>
            <a:ext cx="6465398" cy="2588142"/>
          </a:xfrm>
          <a:prstGeom prst="rect">
            <a:avLst/>
          </a:prstGeom>
        </p:spPr>
      </p:pic>
      <p:sp>
        <p:nvSpPr>
          <p:cNvPr id="29" name="矩形 28"/>
          <p:cNvSpPr/>
          <p:nvPr/>
        </p:nvSpPr>
        <p:spPr>
          <a:xfrm>
            <a:off x="2495550" y="4745982"/>
            <a:ext cx="5981700" cy="7174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34254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Examples</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5</a:t>
            </a:fld>
            <a:endParaRPr kumimoji="1" lang="zh-CN" altLang="en-US"/>
          </a:p>
        </p:txBody>
      </p:sp>
      <p:pic>
        <p:nvPicPr>
          <p:cNvPr id="5" name="内容占位符 4"/>
          <p:cNvPicPr>
            <a:picLocks noGrp="1" noChangeAspect="1"/>
          </p:cNvPicPr>
          <p:nvPr>
            <p:ph idx="1"/>
          </p:nvPr>
        </p:nvPicPr>
        <p:blipFill rotWithShape="1">
          <a:blip r:embed="rId2"/>
          <a:srcRect l="1548" r="3128"/>
          <a:stretch/>
        </p:blipFill>
        <p:spPr>
          <a:xfrm>
            <a:off x="971550" y="1934232"/>
            <a:ext cx="4343400" cy="3274338"/>
          </a:xfrm>
          <a:prstGeom prst="rect">
            <a:avLst/>
          </a:prstGeom>
        </p:spPr>
      </p:pic>
      <p:pic>
        <p:nvPicPr>
          <p:cNvPr id="6" name="内容占位符 4"/>
          <p:cNvPicPr>
            <a:picLocks noChangeAspect="1"/>
          </p:cNvPicPr>
          <p:nvPr/>
        </p:nvPicPr>
        <p:blipFill rotWithShape="1">
          <a:blip r:embed="rId3"/>
          <a:srcRect l="8506" r="8525"/>
          <a:stretch/>
        </p:blipFill>
        <p:spPr>
          <a:xfrm>
            <a:off x="6219825" y="2263140"/>
            <a:ext cx="3095625" cy="2787974"/>
          </a:xfrm>
          <a:prstGeom prst="rect">
            <a:avLst/>
          </a:prstGeom>
        </p:spPr>
      </p:pic>
      <p:pic>
        <p:nvPicPr>
          <p:cNvPr id="7" name="图片 6"/>
          <p:cNvPicPr>
            <a:picLocks noChangeAspect="1"/>
          </p:cNvPicPr>
          <p:nvPr/>
        </p:nvPicPr>
        <p:blipFill rotWithShape="1">
          <a:blip r:embed="rId4"/>
          <a:srcRect l="16465" r="20064"/>
          <a:stretch/>
        </p:blipFill>
        <p:spPr>
          <a:xfrm>
            <a:off x="9544049" y="2170067"/>
            <a:ext cx="2143125" cy="2811667"/>
          </a:xfrm>
          <a:prstGeom prst="rect">
            <a:avLst/>
          </a:prstGeom>
        </p:spPr>
      </p:pic>
      <p:cxnSp>
        <p:nvCxnSpPr>
          <p:cNvPr id="9" name="直接连接符 8"/>
          <p:cNvCxnSpPr>
            <a:cxnSpLocks/>
          </p:cNvCxnSpPr>
          <p:nvPr/>
        </p:nvCxnSpPr>
        <p:spPr>
          <a:xfrm>
            <a:off x="5978183" y="1799125"/>
            <a:ext cx="0" cy="462495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28725" y="5391150"/>
            <a:ext cx="3457575" cy="369332"/>
          </a:xfrm>
          <a:prstGeom prst="rect">
            <a:avLst/>
          </a:prstGeom>
          <a:noFill/>
        </p:spPr>
        <p:txBody>
          <a:bodyPr wrap="square" rtlCol="0">
            <a:spAutoFit/>
          </a:bodyPr>
          <a:lstStyle/>
          <a:p>
            <a:r>
              <a:rPr lang="en-US" altLang="zh-CN" dirty="0" smtClean="0"/>
              <a:t>1. Image captioning</a:t>
            </a:r>
            <a:endParaRPr lang="zh-CN" altLang="en-US" dirty="0"/>
          </a:p>
        </p:txBody>
      </p:sp>
      <p:sp>
        <p:nvSpPr>
          <p:cNvPr id="11" name="文本框 10"/>
          <p:cNvSpPr txBox="1"/>
          <p:nvPr/>
        </p:nvSpPr>
        <p:spPr>
          <a:xfrm>
            <a:off x="6591300" y="5372100"/>
            <a:ext cx="3457575" cy="369332"/>
          </a:xfrm>
          <a:prstGeom prst="rect">
            <a:avLst/>
          </a:prstGeom>
          <a:noFill/>
        </p:spPr>
        <p:txBody>
          <a:bodyPr wrap="square" rtlCol="0">
            <a:spAutoFit/>
          </a:bodyPr>
          <a:lstStyle/>
          <a:p>
            <a:r>
              <a:rPr lang="en-US" altLang="zh-CN" dirty="0"/>
              <a:t>2</a:t>
            </a:r>
            <a:r>
              <a:rPr lang="en-US" altLang="zh-CN" dirty="0" smtClean="0"/>
              <a:t>. Scene Graph Generation</a:t>
            </a:r>
            <a:endParaRPr lang="zh-CN" altLang="en-US" dirty="0"/>
          </a:p>
        </p:txBody>
      </p:sp>
    </p:spTree>
    <p:extLst>
      <p:ext uri="{BB962C8B-B14F-4D97-AF65-F5344CB8AC3E}">
        <p14:creationId xmlns:p14="http://schemas.microsoft.com/office/powerpoint/2010/main" val="1384569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pic>
        <p:nvPicPr>
          <p:cNvPr id="5" name="内容占位符 4"/>
          <p:cNvPicPr>
            <a:picLocks noGrp="1" noChangeAspect="1"/>
          </p:cNvPicPr>
          <p:nvPr>
            <p:ph idx="1"/>
          </p:nvPr>
        </p:nvPicPr>
        <p:blipFill>
          <a:blip r:embed="rId3"/>
          <a:stretch>
            <a:fillRect/>
          </a:stretch>
        </p:blipFill>
        <p:spPr>
          <a:xfrm>
            <a:off x="2506662" y="1520825"/>
            <a:ext cx="5637213" cy="4205381"/>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6</a:t>
            </a:fld>
            <a:endParaRPr kumimoji="1" lang="zh-CN" altLang="en-US"/>
          </a:p>
        </p:txBody>
      </p:sp>
    </p:spTree>
    <p:extLst>
      <p:ext uri="{BB962C8B-B14F-4D97-AF65-F5344CB8AC3E}">
        <p14:creationId xmlns:p14="http://schemas.microsoft.com/office/powerpoint/2010/main" val="3705044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Paper 1 CVPR21 Oral</a:t>
            </a:r>
            <a:endParaRPr lang="zh-CN" altLang="en-US" dirty="0"/>
          </a:p>
        </p:txBody>
      </p:sp>
      <p:pic>
        <p:nvPicPr>
          <p:cNvPr id="5" name="内容占位符 4"/>
          <p:cNvPicPr>
            <a:picLocks noGrp="1" noChangeAspect="1"/>
          </p:cNvPicPr>
          <p:nvPr>
            <p:ph idx="1"/>
          </p:nvPr>
        </p:nvPicPr>
        <p:blipFill>
          <a:blip r:embed="rId3"/>
          <a:stretch>
            <a:fillRect/>
          </a:stretch>
        </p:blipFill>
        <p:spPr>
          <a:xfrm>
            <a:off x="768350" y="1892095"/>
            <a:ext cx="10515600" cy="2547832"/>
          </a:xfrm>
          <a:prstGeom prst="rect">
            <a:avLst/>
          </a:prstGeom>
        </p:spPr>
      </p:pic>
      <p:sp>
        <p:nvSpPr>
          <p:cNvPr id="4" name="灯片编号占位符 3"/>
          <p:cNvSpPr>
            <a:spLocks noGrp="1"/>
          </p:cNvSpPr>
          <p:nvPr>
            <p:ph type="sldNum" sz="quarter" idx="12"/>
          </p:nvPr>
        </p:nvSpPr>
        <p:spPr/>
        <p:txBody>
          <a:bodyPr/>
          <a:lstStyle/>
          <a:p>
            <a:fld id="{12F39F3F-B334-F74D-B07B-F117AC7D5759}" type="slidenum">
              <a:rPr kumimoji="1" lang="zh-CN" altLang="en-US" smtClean="0"/>
              <a:t>7</a:t>
            </a:fld>
            <a:endParaRPr kumimoji="1" lang="zh-CN" altLang="en-US"/>
          </a:p>
        </p:txBody>
      </p:sp>
      <p:sp>
        <p:nvSpPr>
          <p:cNvPr id="6" name="文本框 5"/>
          <p:cNvSpPr txBox="1"/>
          <p:nvPr/>
        </p:nvSpPr>
        <p:spPr>
          <a:xfrm>
            <a:off x="4591050" y="4811197"/>
            <a:ext cx="5305425" cy="369332"/>
          </a:xfrm>
          <a:prstGeom prst="rect">
            <a:avLst/>
          </a:prstGeom>
          <a:noFill/>
        </p:spPr>
        <p:txBody>
          <a:bodyPr wrap="square" rtlCol="0">
            <a:spAutoFit/>
          </a:bodyPr>
          <a:lstStyle/>
          <a:p>
            <a:r>
              <a:rPr lang="en-US" altLang="zh-CN" dirty="0" smtClean="0"/>
              <a:t>CVPR21 Oral</a:t>
            </a:r>
            <a:endParaRPr lang="zh-CN" altLang="en-US" dirty="0"/>
          </a:p>
        </p:txBody>
      </p:sp>
    </p:spTree>
    <p:extLst>
      <p:ext uri="{BB962C8B-B14F-4D97-AF65-F5344CB8AC3E}">
        <p14:creationId xmlns:p14="http://schemas.microsoft.com/office/powerpoint/2010/main" val="1162713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
            </a:r>
            <a:r>
              <a:rPr lang="en-US" altLang="zh-CN" dirty="0" smtClean="0"/>
              <a:t>otivation</a:t>
            </a:r>
            <a:endParaRPr lang="zh-CN" altLang="en-US" dirty="0"/>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8</a:t>
            </a:fld>
            <a:endParaRPr kumimoji="1" lang="zh-CN" altLang="en-US"/>
          </a:p>
        </p:txBody>
      </p:sp>
      <p:pic>
        <p:nvPicPr>
          <p:cNvPr id="10" name="图片 9"/>
          <p:cNvPicPr>
            <a:picLocks noChangeAspect="1"/>
          </p:cNvPicPr>
          <p:nvPr/>
        </p:nvPicPr>
        <p:blipFill rotWithShape="1">
          <a:blip r:embed="rId3"/>
          <a:srcRect l="1406" t="1739"/>
          <a:stretch/>
        </p:blipFill>
        <p:spPr>
          <a:xfrm>
            <a:off x="768531" y="1520825"/>
            <a:ext cx="10425855" cy="4406945"/>
          </a:xfrm>
          <a:prstGeom prst="rect">
            <a:avLst/>
          </a:prstGeom>
        </p:spPr>
      </p:pic>
    </p:spTree>
    <p:extLst>
      <p:ext uri="{BB962C8B-B14F-4D97-AF65-F5344CB8AC3E}">
        <p14:creationId xmlns:p14="http://schemas.microsoft.com/office/powerpoint/2010/main" val="3497780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Motivation</a:t>
            </a:r>
            <a:r>
              <a:rPr lang="zh-CN" altLang="en-US" dirty="0" smtClean="0"/>
              <a:t>：</a:t>
            </a:r>
            <a:r>
              <a:rPr lang="en-US" altLang="zh-CN" dirty="0">
                <a:solidFill>
                  <a:srgbClr val="FF0000"/>
                </a:solidFill>
              </a:rPr>
              <a:t>Benefits</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12F39F3F-B334-F74D-B07B-F117AC7D5759}" type="slidenum">
              <a:rPr kumimoji="1" lang="zh-CN" altLang="en-US" smtClean="0"/>
              <a:t>9</a:t>
            </a:fld>
            <a:endParaRPr kumimoji="1" lang="zh-CN" altLang="en-US"/>
          </a:p>
        </p:txBody>
      </p:sp>
      <p:pic>
        <p:nvPicPr>
          <p:cNvPr id="3" name="图片 2"/>
          <p:cNvPicPr>
            <a:picLocks noChangeAspect="1"/>
          </p:cNvPicPr>
          <p:nvPr/>
        </p:nvPicPr>
        <p:blipFill>
          <a:blip r:embed="rId3"/>
          <a:stretch>
            <a:fillRect/>
          </a:stretch>
        </p:blipFill>
        <p:spPr>
          <a:xfrm>
            <a:off x="768531" y="1435101"/>
            <a:ext cx="10096762" cy="4640156"/>
          </a:xfrm>
          <a:prstGeom prst="rect">
            <a:avLst/>
          </a:prstGeom>
        </p:spPr>
      </p:pic>
    </p:spTree>
    <p:extLst>
      <p:ext uri="{BB962C8B-B14F-4D97-AF65-F5344CB8AC3E}">
        <p14:creationId xmlns:p14="http://schemas.microsoft.com/office/powerpoint/2010/main" val="410451149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46312</TotalTime>
  <Words>2435</Words>
  <Application>Microsoft Office PowerPoint</Application>
  <PresentationFormat>宽屏</PresentationFormat>
  <Paragraphs>258</Paragraphs>
  <Slides>37</Slides>
  <Notes>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37</vt:i4>
      </vt:variant>
    </vt:vector>
  </HeadingPairs>
  <TitlesOfParts>
    <vt:vector size="43" baseType="lpstr">
      <vt:lpstr>CMR10</vt:lpstr>
      <vt:lpstr>等线</vt:lpstr>
      <vt:lpstr>华文楷体</vt:lpstr>
      <vt:lpstr>Arial</vt:lpstr>
      <vt:lpstr>Candara</vt:lpstr>
      <vt:lpstr>Office 主题​​</vt:lpstr>
      <vt:lpstr>Weak Supervision for Visual Scene Graph Generation</vt:lpstr>
      <vt:lpstr>Outline</vt:lpstr>
      <vt:lpstr>Task Definition</vt:lpstr>
      <vt:lpstr>Task Definition</vt:lpstr>
      <vt:lpstr>Examples</vt:lpstr>
      <vt:lpstr>Example</vt:lpstr>
      <vt:lpstr>Paper 1 CVPR21 Oral</vt:lpstr>
      <vt:lpstr>Motivation</vt:lpstr>
      <vt:lpstr>Motivation：Benefits</vt:lpstr>
      <vt:lpstr>Motivation</vt:lpstr>
      <vt:lpstr>Model Architecture </vt:lpstr>
      <vt:lpstr>Model Architecture </vt:lpstr>
      <vt:lpstr>Model Architecture </vt:lpstr>
      <vt:lpstr>Model Architecture </vt:lpstr>
      <vt:lpstr>Model Architecture </vt:lpstr>
      <vt:lpstr>Experiments</vt:lpstr>
      <vt:lpstr>Results</vt:lpstr>
      <vt:lpstr>Results</vt:lpstr>
      <vt:lpstr>Results</vt:lpstr>
      <vt:lpstr>Conclusion1</vt:lpstr>
      <vt:lpstr>Paper2 ICCV21</vt:lpstr>
      <vt:lpstr>Motivation</vt:lpstr>
      <vt:lpstr>Model Architecture </vt:lpstr>
      <vt:lpstr>Learning from Language Supervision</vt:lpstr>
      <vt:lpstr>Results </vt:lpstr>
      <vt:lpstr>Results </vt:lpstr>
      <vt:lpstr>Results </vt:lpstr>
      <vt:lpstr>Results </vt:lpstr>
      <vt:lpstr>Conclusion2</vt:lpstr>
      <vt:lpstr>Paper3 MM22</vt:lpstr>
      <vt:lpstr>Motivation</vt:lpstr>
      <vt:lpstr>Method</vt:lpstr>
      <vt:lpstr>Results</vt:lpstr>
      <vt:lpstr>Results</vt:lpstr>
      <vt:lpstr>Paper 4 ICCV21</vt:lpstr>
      <vt:lpstr>Model</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Survey on Image Caption</dc:title>
  <dc:creator>Microsoft Office User</dc:creator>
  <cp:lastModifiedBy>Microsoft 帐户</cp:lastModifiedBy>
  <cp:revision>385</cp:revision>
  <dcterms:created xsi:type="dcterms:W3CDTF">2020-07-30T07:47:27Z</dcterms:created>
  <dcterms:modified xsi:type="dcterms:W3CDTF">2022-09-16T10:44:32Z</dcterms:modified>
</cp:coreProperties>
</file>